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8" r:id="rId4"/>
    <p:sldId id="258" r:id="rId5"/>
    <p:sldId id="264" r:id="rId6"/>
    <p:sldId id="265" r:id="rId7"/>
    <p:sldId id="259" r:id="rId8"/>
    <p:sldId id="260" r:id="rId9"/>
    <p:sldId id="269" r:id="rId10"/>
    <p:sldId id="261" r:id="rId11"/>
    <p:sldId id="262" r:id="rId12"/>
    <p:sldId id="263" r:id="rId13"/>
    <p:sldId id="266" r:id="rId14"/>
    <p:sldId id="267"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94660"/>
  </p:normalViewPr>
  <p:slideViewPr>
    <p:cSldViewPr snapToGrid="0" snapToObjects="1">
      <p:cViewPr varScale="1">
        <p:scale>
          <a:sx n="100" d="100"/>
          <a:sy n="100" d="100"/>
        </p:scale>
        <p:origin x="-944" y="-10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7" d="100"/>
          <a:sy n="87" d="100"/>
        </p:scale>
        <p:origin x="-272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enowet:Documents:RH:P%20-%202018-19%20school%20year:P-Summer2018-19:P-Summer-Catapult:JobOpportunit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invertIfNegative val="0"/>
          <c:cat>
            <c:strRef>
              <c:f>Sheet1!$A$5:$A$18</c:f>
              <c:strCache>
                <c:ptCount val="14"/>
                <c:pt idx="0">
                  <c:v>Mathematicians</c:v>
                </c:pt>
                <c:pt idx="1">
                  <c:v>Biomedical engineers</c:v>
                </c:pt>
                <c:pt idx="2">
                  <c:v>Chemical engineers</c:v>
                </c:pt>
                <c:pt idx="3">
                  <c:v>Physicists</c:v>
                </c:pt>
                <c:pt idx="4">
                  <c:v>Computer engineers</c:v>
                </c:pt>
                <c:pt idx="5">
                  <c:v>Environmental engineers</c:v>
                </c:pt>
                <c:pt idx="6">
                  <c:v>Chemists</c:v>
                </c:pt>
                <c:pt idx="7">
                  <c:v>Electrical engineers</c:v>
                </c:pt>
                <c:pt idx="8">
                  <c:v>Mechanical engineers</c:v>
                </c:pt>
                <c:pt idx="9">
                  <c:v>Civil engineers</c:v>
                </c:pt>
                <c:pt idx="10">
                  <c:v>Computer scientists</c:v>
                </c:pt>
                <c:pt idx="11">
                  <c:v>Computer systems analysts</c:v>
                </c:pt>
                <c:pt idx="12">
                  <c:v>Software developers - systems software</c:v>
                </c:pt>
                <c:pt idx="13">
                  <c:v>Software developers - applications</c:v>
                </c:pt>
              </c:strCache>
            </c:strRef>
          </c:cat>
          <c:val>
            <c:numRef>
              <c:f>Sheet1!$B$5:$B$18</c:f>
              <c:numCache>
                <c:formatCode>General</c:formatCode>
                <c:ptCount val="14"/>
                <c:pt idx="0">
                  <c:v>0.9</c:v>
                </c:pt>
                <c:pt idx="1">
                  <c:v>1.5</c:v>
                </c:pt>
                <c:pt idx="2">
                  <c:v>2.5</c:v>
                </c:pt>
                <c:pt idx="3">
                  <c:v>2.6</c:v>
                </c:pt>
                <c:pt idx="4">
                  <c:v>4.0</c:v>
                </c:pt>
                <c:pt idx="5">
                  <c:v>4.5</c:v>
                </c:pt>
                <c:pt idx="6">
                  <c:v>5.7</c:v>
                </c:pt>
                <c:pt idx="7">
                  <c:v>16.2</c:v>
                </c:pt>
                <c:pt idx="8">
                  <c:v>25.3</c:v>
                </c:pt>
                <c:pt idx="9">
                  <c:v>32.2</c:v>
                </c:pt>
                <c:pt idx="10">
                  <c:v>5.4</c:v>
                </c:pt>
                <c:pt idx="11">
                  <c:v>54.4</c:v>
                </c:pt>
                <c:pt idx="12">
                  <c:v>47.1</c:v>
                </c:pt>
                <c:pt idx="13">
                  <c:v>255.4</c:v>
                </c:pt>
              </c:numCache>
            </c:numRef>
          </c:val>
        </c:ser>
        <c:ser>
          <c:idx val="1"/>
          <c:order val="1"/>
          <c:invertIfNegative val="0"/>
          <c:cat>
            <c:strRef>
              <c:f>Sheet1!$A$5:$A$18</c:f>
              <c:strCache>
                <c:ptCount val="14"/>
                <c:pt idx="0">
                  <c:v>Mathematicians</c:v>
                </c:pt>
                <c:pt idx="1">
                  <c:v>Biomedical engineers</c:v>
                </c:pt>
                <c:pt idx="2">
                  <c:v>Chemical engineers</c:v>
                </c:pt>
                <c:pt idx="3">
                  <c:v>Physicists</c:v>
                </c:pt>
                <c:pt idx="4">
                  <c:v>Computer engineers</c:v>
                </c:pt>
                <c:pt idx="5">
                  <c:v>Environmental engineers</c:v>
                </c:pt>
                <c:pt idx="6">
                  <c:v>Chemists</c:v>
                </c:pt>
                <c:pt idx="7">
                  <c:v>Electrical engineers</c:v>
                </c:pt>
                <c:pt idx="8">
                  <c:v>Mechanical engineers</c:v>
                </c:pt>
                <c:pt idx="9">
                  <c:v>Civil engineers</c:v>
                </c:pt>
                <c:pt idx="10">
                  <c:v>Computer scientists</c:v>
                </c:pt>
                <c:pt idx="11">
                  <c:v>Computer systems analysts</c:v>
                </c:pt>
                <c:pt idx="12">
                  <c:v>Software developers - systems software</c:v>
                </c:pt>
                <c:pt idx="13">
                  <c:v>Software developers - applications</c:v>
                </c:pt>
              </c:strCache>
            </c:strRef>
          </c:cat>
          <c:val>
            <c:numRef>
              <c:f>Sheet1!$C$5:$C$18</c:f>
              <c:numCache>
                <c:formatCode>General</c:formatCode>
                <c:ptCount val="14"/>
              </c:numCache>
            </c:numRef>
          </c:val>
        </c:ser>
        <c:ser>
          <c:idx val="2"/>
          <c:order val="2"/>
          <c:invertIfNegative val="0"/>
          <c:cat>
            <c:strRef>
              <c:f>Sheet1!$A$5:$A$18</c:f>
              <c:strCache>
                <c:ptCount val="14"/>
                <c:pt idx="0">
                  <c:v>Mathematicians</c:v>
                </c:pt>
                <c:pt idx="1">
                  <c:v>Biomedical engineers</c:v>
                </c:pt>
                <c:pt idx="2">
                  <c:v>Chemical engineers</c:v>
                </c:pt>
                <c:pt idx="3">
                  <c:v>Physicists</c:v>
                </c:pt>
                <c:pt idx="4">
                  <c:v>Computer engineers</c:v>
                </c:pt>
                <c:pt idx="5">
                  <c:v>Environmental engineers</c:v>
                </c:pt>
                <c:pt idx="6">
                  <c:v>Chemists</c:v>
                </c:pt>
                <c:pt idx="7">
                  <c:v>Electrical engineers</c:v>
                </c:pt>
                <c:pt idx="8">
                  <c:v>Mechanical engineers</c:v>
                </c:pt>
                <c:pt idx="9">
                  <c:v>Civil engineers</c:v>
                </c:pt>
                <c:pt idx="10">
                  <c:v>Computer scientists</c:v>
                </c:pt>
                <c:pt idx="11">
                  <c:v>Computer systems analysts</c:v>
                </c:pt>
                <c:pt idx="12">
                  <c:v>Software developers - systems software</c:v>
                </c:pt>
                <c:pt idx="13">
                  <c:v>Software developers - applications</c:v>
                </c:pt>
              </c:strCache>
            </c:strRef>
          </c:cat>
          <c:val>
            <c:numRef>
              <c:f>Sheet1!$D$5:$D$18</c:f>
              <c:numCache>
                <c:formatCode>General</c:formatCode>
                <c:ptCount val="14"/>
              </c:numCache>
            </c:numRef>
          </c:val>
        </c:ser>
        <c:ser>
          <c:idx val="3"/>
          <c:order val="3"/>
          <c:invertIfNegative val="0"/>
          <c:cat>
            <c:strRef>
              <c:f>Sheet1!$A$5:$A$18</c:f>
              <c:strCache>
                <c:ptCount val="14"/>
                <c:pt idx="0">
                  <c:v>Mathematicians</c:v>
                </c:pt>
                <c:pt idx="1">
                  <c:v>Biomedical engineers</c:v>
                </c:pt>
                <c:pt idx="2">
                  <c:v>Chemical engineers</c:v>
                </c:pt>
                <c:pt idx="3">
                  <c:v>Physicists</c:v>
                </c:pt>
                <c:pt idx="4">
                  <c:v>Computer engineers</c:v>
                </c:pt>
                <c:pt idx="5">
                  <c:v>Environmental engineers</c:v>
                </c:pt>
                <c:pt idx="6">
                  <c:v>Chemists</c:v>
                </c:pt>
                <c:pt idx="7">
                  <c:v>Electrical engineers</c:v>
                </c:pt>
                <c:pt idx="8">
                  <c:v>Mechanical engineers</c:v>
                </c:pt>
                <c:pt idx="9">
                  <c:v>Civil engineers</c:v>
                </c:pt>
                <c:pt idx="10">
                  <c:v>Computer scientists</c:v>
                </c:pt>
                <c:pt idx="11">
                  <c:v>Computer systems analysts</c:v>
                </c:pt>
                <c:pt idx="12">
                  <c:v>Software developers - systems software</c:v>
                </c:pt>
                <c:pt idx="13">
                  <c:v>Software developers - applications</c:v>
                </c:pt>
              </c:strCache>
            </c:strRef>
          </c:cat>
          <c:val>
            <c:numRef>
              <c:f>Sheet1!$E$5:$E$18</c:f>
              <c:numCache>
                <c:formatCode>General</c:formatCode>
                <c:ptCount val="14"/>
              </c:numCache>
            </c:numRef>
          </c:val>
        </c:ser>
        <c:ser>
          <c:idx val="4"/>
          <c:order val="4"/>
          <c:invertIfNegative val="0"/>
          <c:cat>
            <c:strRef>
              <c:f>Sheet1!$A$5:$A$18</c:f>
              <c:strCache>
                <c:ptCount val="14"/>
                <c:pt idx="0">
                  <c:v>Mathematicians</c:v>
                </c:pt>
                <c:pt idx="1">
                  <c:v>Biomedical engineers</c:v>
                </c:pt>
                <c:pt idx="2">
                  <c:v>Chemical engineers</c:v>
                </c:pt>
                <c:pt idx="3">
                  <c:v>Physicists</c:v>
                </c:pt>
                <c:pt idx="4">
                  <c:v>Computer engineers</c:v>
                </c:pt>
                <c:pt idx="5">
                  <c:v>Environmental engineers</c:v>
                </c:pt>
                <c:pt idx="6">
                  <c:v>Chemists</c:v>
                </c:pt>
                <c:pt idx="7">
                  <c:v>Electrical engineers</c:v>
                </c:pt>
                <c:pt idx="8">
                  <c:v>Mechanical engineers</c:v>
                </c:pt>
                <c:pt idx="9">
                  <c:v>Civil engineers</c:v>
                </c:pt>
                <c:pt idx="10">
                  <c:v>Computer scientists</c:v>
                </c:pt>
                <c:pt idx="11">
                  <c:v>Computer systems analysts</c:v>
                </c:pt>
                <c:pt idx="12">
                  <c:v>Software developers - systems software</c:v>
                </c:pt>
                <c:pt idx="13">
                  <c:v>Software developers - applications</c:v>
                </c:pt>
              </c:strCache>
            </c:strRef>
          </c:cat>
          <c:val>
            <c:numRef>
              <c:f>Sheet1!$F$5:$F$18</c:f>
              <c:numCache>
                <c:formatCode>General</c:formatCode>
                <c:ptCount val="14"/>
              </c:numCache>
            </c:numRef>
          </c:val>
        </c:ser>
        <c:dLbls>
          <c:showLegendKey val="0"/>
          <c:showVal val="0"/>
          <c:showCatName val="0"/>
          <c:showSerName val="0"/>
          <c:showPercent val="0"/>
          <c:showBubbleSize val="0"/>
        </c:dLbls>
        <c:gapWidth val="150"/>
        <c:axId val="-1987384184"/>
        <c:axId val="2056367752"/>
      </c:barChart>
      <c:catAx>
        <c:axId val="-1987384184"/>
        <c:scaling>
          <c:orientation val="minMax"/>
        </c:scaling>
        <c:delete val="0"/>
        <c:axPos val="l"/>
        <c:majorTickMark val="out"/>
        <c:minorTickMark val="none"/>
        <c:tickLblPos val="nextTo"/>
        <c:crossAx val="2056367752"/>
        <c:crosses val="autoZero"/>
        <c:auto val="1"/>
        <c:lblAlgn val="ctr"/>
        <c:lblOffset val="100"/>
        <c:noMultiLvlLbl val="0"/>
      </c:catAx>
      <c:valAx>
        <c:axId val="2056367752"/>
        <c:scaling>
          <c:orientation val="minMax"/>
        </c:scaling>
        <c:delete val="0"/>
        <c:axPos val="b"/>
        <c:majorGridlines/>
        <c:numFmt formatCode="General" sourceLinked="1"/>
        <c:majorTickMark val="out"/>
        <c:minorTickMark val="none"/>
        <c:tickLblPos val="nextTo"/>
        <c:crossAx val="-1987384184"/>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B38AC9-EDC2-9441-BA19-11C3508C9858}" type="datetimeFigureOut">
              <a:rPr lang="en-US" smtClean="0"/>
              <a:t>6/25/19</a:t>
            </a:fld>
            <a:endParaRPr lang="en-US"/>
          </a:p>
        </p:txBody>
      </p:sp>
      <p:sp>
        <p:nvSpPr>
          <p:cNvPr id="4" name="Slide Image Placeholder 3"/>
          <p:cNvSpPr>
            <a:spLocks noGrp="1" noRot="1" noChangeAspect="1"/>
          </p:cNvSpPr>
          <p:nvPr>
            <p:ph type="sldImg" idx="2"/>
          </p:nvPr>
        </p:nvSpPr>
        <p:spPr>
          <a:xfrm>
            <a:off x="228600" y="57150"/>
            <a:ext cx="6477000" cy="4857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601" y="5067088"/>
            <a:ext cx="6477000" cy="339111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47CE03-7E98-604E-840B-9E33942D2934}" type="slidenum">
              <a:rPr lang="en-US" smtClean="0"/>
              <a:t>‹#›</a:t>
            </a:fld>
            <a:endParaRPr lang="en-US"/>
          </a:p>
        </p:txBody>
      </p:sp>
    </p:spTree>
    <p:extLst>
      <p:ext uri="{BB962C8B-B14F-4D97-AF65-F5344CB8AC3E}">
        <p14:creationId xmlns:p14="http://schemas.microsoft.com/office/powerpoint/2010/main" val="39924588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of a career goes beyond just “starting salary.”  Instead, we ask, what’s the whole picture?</a:t>
            </a:r>
          </a:p>
          <a:p>
            <a:endParaRPr lang="en-US" dirty="0"/>
          </a:p>
          <a:p>
            <a:r>
              <a:rPr lang="en-US" dirty="0" smtClean="0"/>
              <a:t>Will the people shown in the picture have a rewarding life, with rich, challenging work?</a:t>
            </a:r>
          </a:p>
          <a:p>
            <a:endParaRPr lang="en-US" dirty="0"/>
          </a:p>
          <a:p>
            <a:r>
              <a:rPr lang="en-US" dirty="0" smtClean="0"/>
              <a:t>You also can ask, “How much will they make?”  And, in fact, in software they do make good money.  We show that on some of these slides.  However, it doesn’t really take a lot to make people “happy.”  Economists Daniel </a:t>
            </a:r>
            <a:r>
              <a:rPr lang="en-US" dirty="0" err="1" smtClean="0"/>
              <a:t>Kahneman</a:t>
            </a:r>
            <a:r>
              <a:rPr lang="en-US" dirty="0" smtClean="0"/>
              <a:t> and Angus Deaton showed that in a 2015 study.  If you make what many engineers in the US make </a:t>
            </a:r>
            <a:r>
              <a:rPr lang="mr-IN" dirty="0" smtClean="0"/>
              <a:t>–</a:t>
            </a:r>
            <a:r>
              <a:rPr lang="en-US" dirty="0" smtClean="0"/>
              <a:t> all kinds of engineers </a:t>
            </a:r>
            <a:r>
              <a:rPr lang="mr-IN" dirty="0" smtClean="0"/>
              <a:t>–</a:t>
            </a:r>
            <a:r>
              <a:rPr lang="en-US" dirty="0" smtClean="0"/>
              <a:t> you are over the threshold where this makes a big difference.  </a:t>
            </a:r>
            <a:r>
              <a:rPr lang="en-US" dirty="0"/>
              <a:t>(See http://</a:t>
            </a:r>
            <a:r>
              <a:rPr lang="en-US" dirty="0" err="1"/>
              <a:t>time.com</a:t>
            </a:r>
            <a:r>
              <a:rPr lang="en-US" dirty="0"/>
              <a:t>/money/4070041/angus-</a:t>
            </a:r>
            <a:r>
              <a:rPr lang="en-US" dirty="0" err="1"/>
              <a:t>deaton</a:t>
            </a:r>
            <a:r>
              <a:rPr lang="en-US" dirty="0"/>
              <a:t>-</a:t>
            </a:r>
            <a:r>
              <a:rPr lang="en-US" dirty="0" err="1"/>
              <a:t>nobel</a:t>
            </a:r>
            <a:r>
              <a:rPr lang="en-US" dirty="0"/>
              <a:t>-winner-money-happiness</a:t>
            </a:r>
            <a:r>
              <a:rPr lang="en-US" dirty="0" smtClean="0"/>
              <a:t>/).</a:t>
            </a:r>
          </a:p>
          <a:p>
            <a:endParaRPr lang="en-US" dirty="0"/>
          </a:p>
          <a:p>
            <a:r>
              <a:rPr lang="en-US" dirty="0" smtClean="0"/>
              <a:t>So, we’ll also talk about other values that are important, which might make software engineering an interesting and enriching career.</a:t>
            </a:r>
          </a:p>
          <a:p>
            <a:endParaRPr lang="en-US" dirty="0"/>
          </a:p>
          <a:p>
            <a:r>
              <a:rPr lang="en-US" dirty="0" smtClean="0"/>
              <a:t>In this discussion, majoring in both Computer Science, and also in Software Engineering itself, can be seen as paths toward this career. In a few spots we clarify some of the differences in these majors.</a:t>
            </a:r>
          </a:p>
          <a:p>
            <a:endParaRPr lang="en-US" dirty="0" smtClean="0"/>
          </a:p>
          <a:p>
            <a:endParaRPr lang="en-US" dirty="0"/>
          </a:p>
          <a:p>
            <a:r>
              <a:rPr lang="en-US" dirty="0" smtClean="0"/>
              <a:t>Image from https://</a:t>
            </a:r>
            <a:r>
              <a:rPr lang="en-US" dirty="0" err="1" smtClean="0"/>
              <a:t>www.glassdoor.com</a:t>
            </a:r>
            <a:r>
              <a:rPr lang="en-US" dirty="0" smtClean="0"/>
              <a:t>/employers/blog/4-tips-for-hiring-the-elusive-software-engineer-infographic/</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a:t>
            </a:fld>
            <a:endParaRPr lang="en-US"/>
          </a:p>
        </p:txBody>
      </p:sp>
    </p:spTree>
    <p:extLst>
      <p:ext uri="{BB962C8B-B14F-4D97-AF65-F5344CB8AC3E}">
        <p14:creationId xmlns:p14="http://schemas.microsoft.com/office/powerpoint/2010/main" val="350506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way of saying that there will be high demand for software engineers for a long period of time.</a:t>
            </a:r>
          </a:p>
          <a:p>
            <a:endParaRPr lang="en-US" dirty="0" smtClean="0"/>
          </a:p>
          <a:p>
            <a:r>
              <a:rPr lang="en-US" dirty="0" smtClean="0"/>
              <a:t>Note that some of these numbers are Trillions, not Billions.</a:t>
            </a:r>
          </a:p>
          <a:p>
            <a:endParaRPr lang="en-US" dirty="0"/>
          </a:p>
          <a:p>
            <a:r>
              <a:rPr lang="en-US" dirty="0" smtClean="0"/>
              <a:t>You can imagine how competitive most of these areas are </a:t>
            </a:r>
            <a:r>
              <a:rPr lang="mr-IN" dirty="0" smtClean="0"/>
              <a:t>–</a:t>
            </a:r>
            <a:r>
              <a:rPr lang="en-US" dirty="0" smtClean="0"/>
              <a:t> Like, anyone in the world can write an app for an iPhone and sell it from Apple’s online store for 99 cents.  So, the fortunes of companies large and small tend to vary a lot over time.  One year Apple or Amazon is in trouble, the next it is among the most profitable in the world.</a:t>
            </a:r>
          </a:p>
          <a:p>
            <a:endParaRPr lang="en-US" dirty="0"/>
          </a:p>
          <a:p>
            <a:r>
              <a:rPr lang="en-US" dirty="0" smtClean="0"/>
              <a:t>Just picking a particular area from this list could be a career </a:t>
            </a:r>
            <a:r>
              <a:rPr lang="mr-IN" dirty="0" smtClean="0"/>
              <a:t>–</a:t>
            </a:r>
            <a:r>
              <a:rPr lang="en-US" dirty="0" smtClean="0"/>
              <a:t> like digesting all the data produced by some category in the Internet of Things.</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10</a:t>
            </a:fld>
            <a:endParaRPr lang="en-US"/>
          </a:p>
        </p:txBody>
      </p:sp>
    </p:spTree>
    <p:extLst>
      <p:ext uri="{BB962C8B-B14F-4D97-AF65-F5344CB8AC3E}">
        <p14:creationId xmlns:p14="http://schemas.microsoft.com/office/powerpoint/2010/main" val="208614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leading employers of software people.  There are many more, including branches of the US government, for instance.</a:t>
            </a:r>
          </a:p>
          <a:p>
            <a:endParaRPr lang="en-US" dirty="0"/>
          </a:p>
          <a:p>
            <a:r>
              <a:rPr lang="en-US" dirty="0" smtClean="0"/>
              <a:t>The salaries noted are average hiring salaries for people who do software work there.</a:t>
            </a:r>
          </a:p>
          <a:p>
            <a:endParaRPr lang="en-US" dirty="0"/>
          </a:p>
          <a:p>
            <a:r>
              <a:rPr lang="en-US" dirty="0" smtClean="0"/>
              <a:t>The fact these are so high is largely influenced by the shortage </a:t>
            </a:r>
            <a:r>
              <a:rPr lang="mr-IN" dirty="0" smtClean="0"/>
              <a:t>–</a:t>
            </a:r>
            <a:r>
              <a:rPr lang="en-US" dirty="0" smtClean="0"/>
              <a:t> the demand for qualified people significantly exceeds the supply.  This also affects working conditions and the ability of software engineers to help control their own destinies on the job </a:t>
            </a:r>
            <a:r>
              <a:rPr lang="mr-IN" dirty="0" smtClean="0"/>
              <a:t>–</a:t>
            </a:r>
            <a:r>
              <a:rPr lang="en-US" dirty="0" smtClean="0"/>
              <a:t> see Slide 5 on Agile.</a:t>
            </a:r>
          </a:p>
          <a:p>
            <a:endParaRPr lang="en-US" dirty="0" smtClean="0"/>
          </a:p>
          <a:p>
            <a:endParaRPr lang="en-US" dirty="0"/>
          </a:p>
          <a:p>
            <a:r>
              <a:rPr lang="en-US" dirty="0" smtClean="0"/>
              <a:t>Image from https://</a:t>
            </a:r>
            <a:r>
              <a:rPr lang="en-US" dirty="0" err="1" smtClean="0"/>
              <a:t>www.archdaily.com</a:t>
            </a:r>
            <a:r>
              <a:rPr lang="en-US" dirty="0" smtClean="0"/>
              <a:t>/889519/</a:t>
            </a:r>
            <a:r>
              <a:rPr lang="en-US" dirty="0" err="1" smtClean="0"/>
              <a:t>salesforce</a:t>
            </a:r>
            <a:r>
              <a:rPr lang="en-US" dirty="0" smtClean="0"/>
              <a:t>-tower-</a:t>
            </a:r>
            <a:r>
              <a:rPr lang="en-US" dirty="0" err="1" smtClean="0"/>
              <a:t>pelli</a:t>
            </a:r>
            <a:r>
              <a:rPr lang="en-US" dirty="0" smtClean="0"/>
              <a:t>-</a:t>
            </a:r>
            <a:r>
              <a:rPr lang="en-US" dirty="0" err="1" smtClean="0"/>
              <a:t>clarke</a:t>
            </a:r>
            <a:r>
              <a:rPr lang="en-US" dirty="0" smtClean="0"/>
              <a:t>-</a:t>
            </a:r>
            <a:r>
              <a:rPr lang="en-US" dirty="0" err="1" smtClean="0"/>
              <a:t>pelli</a:t>
            </a:r>
            <a:r>
              <a:rPr lang="en-US" dirty="0" smtClean="0"/>
              <a:t>-architects</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11</a:t>
            </a:fld>
            <a:endParaRPr lang="en-US"/>
          </a:p>
        </p:txBody>
      </p:sp>
    </p:spTree>
    <p:extLst>
      <p:ext uri="{BB962C8B-B14F-4D97-AF65-F5344CB8AC3E}">
        <p14:creationId xmlns:p14="http://schemas.microsoft.com/office/powerpoint/2010/main" val="2224891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list of “what it’s like” qualities are intended to frame your expectations of this kind of work.  While the Facebook people shown all seem to be off programming on their own, this is just a part of what they do.  One reason they are in “open” offices is to promote interaction.  That is key to their success on a software project.</a:t>
            </a:r>
          </a:p>
          <a:p>
            <a:endParaRPr lang="en-US" dirty="0"/>
          </a:p>
          <a:p>
            <a:r>
              <a:rPr lang="en-US" dirty="0" smtClean="0"/>
              <a:t>The “Long hours” point at the end has to do with the variability of this aspect.  In adopting Agile practices, some teams are able to bargain for a very reasonable work week, arguing that this makes them more focused while they are on the job.  At some large companies, software workers are encouraged to just work a normal schedule.  However, in other businesses, overtime is in fact a way of life.  Especially notorious for this is the software game development industry, who have a reputation for squeezing as much work out of each developer as they can.  So, this aspect of working conditions varies a lot </a:t>
            </a:r>
            <a:r>
              <a:rPr lang="mr-IN" dirty="0" smtClean="0"/>
              <a:t>–</a:t>
            </a:r>
            <a:r>
              <a:rPr lang="en-US" dirty="0" smtClean="0"/>
              <a:t> you need to find a way to discover what it’s like at a particular place of work, before signing up there.</a:t>
            </a:r>
          </a:p>
          <a:p>
            <a:endParaRPr lang="en-US" dirty="0"/>
          </a:p>
          <a:p>
            <a:endParaRPr lang="en-US" dirty="0" smtClean="0"/>
          </a:p>
          <a:p>
            <a:r>
              <a:rPr lang="en-US" dirty="0" smtClean="0"/>
              <a:t>Facebook image from https://</a:t>
            </a:r>
            <a:r>
              <a:rPr lang="en-US" dirty="0" err="1" smtClean="0"/>
              <a:t>newsroom.fb.com</a:t>
            </a:r>
            <a:r>
              <a:rPr lang="en-US" dirty="0" smtClean="0"/>
              <a:t>/media-gallery/</a:t>
            </a:r>
            <a:r>
              <a:rPr lang="en-US" dirty="0" err="1" smtClean="0"/>
              <a:t>menlo</a:t>
            </a:r>
            <a:r>
              <a:rPr lang="en-US" dirty="0" smtClean="0"/>
              <a:t>-park-headquarters/inside-</a:t>
            </a:r>
            <a:r>
              <a:rPr lang="en-US" dirty="0" err="1" smtClean="0"/>
              <a:t>facebook</a:t>
            </a:r>
            <a:r>
              <a:rPr lang="en-US" dirty="0" smtClean="0"/>
              <a:t>-headquarters/</a:t>
            </a:r>
          </a:p>
          <a:p>
            <a:r>
              <a:rPr lang="en-US" dirty="0" smtClean="0"/>
              <a:t>Google India image from https://</a:t>
            </a:r>
            <a:r>
              <a:rPr lang="en-US" dirty="0" err="1" smtClean="0"/>
              <a:t>www.livemint.com</a:t>
            </a:r>
            <a:r>
              <a:rPr lang="en-US" dirty="0" smtClean="0"/>
              <a:t>/Industry/DAMO9oEbyMfTqgOhsz9ofJ/Putting-India-on-the-</a:t>
            </a:r>
            <a:r>
              <a:rPr lang="en-US" dirty="0" err="1" smtClean="0"/>
              <a:t>map.html</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12</a:t>
            </a:fld>
            <a:endParaRPr lang="en-US"/>
          </a:p>
        </p:txBody>
      </p:sp>
    </p:spTree>
    <p:extLst>
      <p:ext uri="{BB962C8B-B14F-4D97-AF65-F5344CB8AC3E}">
        <p14:creationId xmlns:p14="http://schemas.microsoft.com/office/powerpoint/2010/main" val="337004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opportunity to try doing this work is the most important background you can get.</a:t>
            </a:r>
          </a:p>
          <a:p>
            <a:endParaRPr lang="en-US" dirty="0" smtClean="0"/>
          </a:p>
          <a:p>
            <a:r>
              <a:rPr lang="en-US" dirty="0" smtClean="0"/>
              <a:t>Just hearing theory doesn’t do much to improve your skills </a:t>
            </a:r>
            <a:r>
              <a:rPr lang="mr-IN" dirty="0" smtClean="0"/>
              <a:t>–</a:t>
            </a:r>
            <a:r>
              <a:rPr lang="en-US" dirty="0" smtClean="0"/>
              <a:t> Doing it does.</a:t>
            </a:r>
          </a:p>
          <a:p>
            <a:endParaRPr lang="en-US" dirty="0"/>
          </a:p>
          <a:p>
            <a:r>
              <a:rPr lang="en-US" dirty="0" smtClean="0"/>
              <a:t>Doing it in a supportive environment is golden.</a:t>
            </a:r>
          </a:p>
          <a:p>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13</a:t>
            </a:fld>
            <a:endParaRPr lang="en-US"/>
          </a:p>
        </p:txBody>
      </p:sp>
    </p:spTree>
    <p:extLst>
      <p:ext uri="{BB962C8B-B14F-4D97-AF65-F5344CB8AC3E}">
        <p14:creationId xmlns:p14="http://schemas.microsoft.com/office/powerpoint/2010/main" val="3528648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 = Computer Science</a:t>
            </a:r>
          </a:p>
          <a:p>
            <a:r>
              <a:rPr lang="en-US" dirty="0" smtClean="0"/>
              <a:t>SE = Software Engineering</a:t>
            </a:r>
          </a:p>
          <a:p>
            <a:endParaRPr lang="en-US" dirty="0" smtClean="0"/>
          </a:p>
          <a:p>
            <a:r>
              <a:rPr lang="en-US" dirty="0" smtClean="0"/>
              <a:t>ABET:  See http://</a:t>
            </a:r>
            <a:r>
              <a:rPr lang="en-US" dirty="0" err="1" smtClean="0"/>
              <a:t>main.abet.org</a:t>
            </a:r>
            <a:r>
              <a:rPr lang="en-US" dirty="0" smtClean="0"/>
              <a:t>/aps/</a:t>
            </a:r>
            <a:r>
              <a:rPr lang="en-US" dirty="0" err="1" smtClean="0"/>
              <a:t>Accreditedprogramsearch.aspx</a:t>
            </a:r>
            <a:r>
              <a:rPr lang="en-US" dirty="0" smtClean="0"/>
              <a:t>. </a:t>
            </a:r>
          </a:p>
          <a:p>
            <a:endParaRPr lang="en-US" dirty="0" smtClean="0"/>
          </a:p>
          <a:p>
            <a:r>
              <a:rPr lang="en-US" dirty="0" smtClean="0"/>
              <a:t>Why are there so few programs in Software Engineering, when</a:t>
            </a:r>
            <a:r>
              <a:rPr lang="en-US" baseline="0" dirty="0" smtClean="0"/>
              <a:t> this is the name of the vocation that CS majors also will work in?</a:t>
            </a:r>
          </a:p>
          <a:p>
            <a:endParaRPr lang="en-US" baseline="0" dirty="0" smtClean="0"/>
          </a:p>
          <a:p>
            <a:r>
              <a:rPr lang="en-US" baseline="0" dirty="0" smtClean="0"/>
              <a:t>We think it’s the theoretical bias of most colleges in the US.  They typically started out as part of a Math department.  Some began as a part of Electrical and Computer Engineering.</a:t>
            </a:r>
          </a:p>
          <a:p>
            <a:endParaRPr lang="en-US" baseline="0" dirty="0" smtClean="0"/>
          </a:p>
          <a:p>
            <a:r>
              <a:rPr lang="en-US" baseline="0" dirty="0" smtClean="0"/>
              <a:t>The PhD’s who populate CS departments are trained more in theory, in graduate school.  So, why wouldn’t they think this is more important for their undergraduate students?</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14</a:t>
            </a:fld>
            <a:endParaRPr lang="en-US"/>
          </a:p>
        </p:txBody>
      </p:sp>
    </p:spTree>
    <p:extLst>
      <p:ext uri="{BB962C8B-B14F-4D97-AF65-F5344CB8AC3E}">
        <p14:creationId xmlns:p14="http://schemas.microsoft.com/office/powerpoint/2010/main" val="24442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picture </a:t>
            </a:r>
            <a:r>
              <a:rPr lang="mr-IN" dirty="0" smtClean="0"/>
              <a:t>–</a:t>
            </a:r>
            <a:r>
              <a:rPr lang="en-US" dirty="0" smtClean="0"/>
              <a:t> Mixing software development with political science and working for non-profit organizations.  From https://</a:t>
            </a:r>
            <a:r>
              <a:rPr lang="en-US" dirty="0" err="1" smtClean="0"/>
              <a:t>andela.com</a:t>
            </a:r>
            <a:r>
              <a:rPr lang="en-US" dirty="0" smtClean="0"/>
              <a:t>/insights/doing-work-that-matters-</a:t>
            </a:r>
            <a:r>
              <a:rPr lang="en-US" dirty="0" err="1" smtClean="0"/>
              <a:t>rehema</a:t>
            </a:r>
            <a:r>
              <a:rPr lang="en-US" dirty="0" smtClean="0"/>
              <a:t>-</a:t>
            </a:r>
            <a:r>
              <a:rPr lang="en-US" dirty="0" err="1" smtClean="0"/>
              <a:t>wachiras</a:t>
            </a:r>
            <a:r>
              <a:rPr lang="en-US" dirty="0" smtClean="0"/>
              <a:t>-developer-journey/.</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15</a:t>
            </a:fld>
            <a:endParaRPr lang="en-US"/>
          </a:p>
        </p:txBody>
      </p:sp>
    </p:spTree>
    <p:extLst>
      <p:ext uri="{BB962C8B-B14F-4D97-AF65-F5344CB8AC3E}">
        <p14:creationId xmlns:p14="http://schemas.microsoft.com/office/powerpoint/2010/main" val="2201291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writing all this software for a mechanical device like a car has to know about both the</a:t>
            </a:r>
            <a:r>
              <a:rPr lang="en-US" baseline="0" dirty="0" smtClean="0"/>
              <a:t> car and the software.  You can’t have teams of people who just know one or the other, and expect to be successful.</a:t>
            </a:r>
            <a:endParaRPr lang="en-US" dirty="0" smtClean="0"/>
          </a:p>
          <a:p>
            <a:endParaRPr lang="en-US" dirty="0"/>
          </a:p>
          <a:p>
            <a:r>
              <a:rPr lang="en-US" dirty="0" smtClean="0"/>
              <a:t>Ford </a:t>
            </a:r>
            <a:r>
              <a:rPr lang="en-US" dirty="0" smtClean="0"/>
              <a:t>used software to gain advantages over competitors </a:t>
            </a:r>
            <a:r>
              <a:rPr lang="mr-IN" dirty="0" smtClean="0"/>
              <a:t>–</a:t>
            </a:r>
            <a:r>
              <a:rPr lang="en-US" dirty="0" smtClean="0"/>
              <a:t> for example,</a:t>
            </a:r>
            <a:r>
              <a:rPr lang="en-US" baseline="0" dirty="0" smtClean="0"/>
              <a:t> having a V6 engine in their trucks, which was lighter and more powerful and got better mileage than other companies’ V8 engines.</a:t>
            </a:r>
          </a:p>
          <a:p>
            <a:endParaRPr lang="en-US" baseline="0" dirty="0" smtClean="0"/>
          </a:p>
          <a:p>
            <a:r>
              <a:rPr lang="en-US" baseline="0" dirty="0" smtClean="0"/>
              <a:t>Image from https://</a:t>
            </a:r>
            <a:r>
              <a:rPr lang="en-US" baseline="0" dirty="0" err="1" smtClean="0"/>
              <a:t>www.cars.com</a:t>
            </a:r>
            <a:r>
              <a:rPr lang="en-US" baseline="0" dirty="0" smtClean="0"/>
              <a:t>/research/ford-fusion_hybrid-2016/.</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16</a:t>
            </a:fld>
            <a:endParaRPr lang="en-US"/>
          </a:p>
        </p:txBody>
      </p:sp>
    </p:spTree>
    <p:extLst>
      <p:ext uri="{BB962C8B-B14F-4D97-AF65-F5344CB8AC3E}">
        <p14:creationId xmlns:p14="http://schemas.microsoft.com/office/powerpoint/2010/main" val="3788793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57150"/>
            <a:ext cx="5972175" cy="4478338"/>
          </a:xfrm>
        </p:spPr>
      </p:sp>
      <p:sp>
        <p:nvSpPr>
          <p:cNvPr id="3" name="Notes Placeholder 2"/>
          <p:cNvSpPr>
            <a:spLocks noGrp="1"/>
          </p:cNvSpPr>
          <p:nvPr>
            <p:ph type="body" idx="1"/>
          </p:nvPr>
        </p:nvSpPr>
        <p:spPr>
          <a:xfrm>
            <a:off x="228601" y="4629065"/>
            <a:ext cx="6477000" cy="4056148"/>
          </a:xfrm>
        </p:spPr>
        <p:txBody>
          <a:bodyPr/>
          <a:lstStyle/>
          <a:p>
            <a:pPr>
              <a:spcAft>
                <a:spcPts val="600"/>
              </a:spcAft>
            </a:pPr>
            <a:r>
              <a:rPr lang="en-US" dirty="0" smtClean="0"/>
              <a:t>It is important to know if you are likely to have job opportunities to consider, over your career.</a:t>
            </a:r>
          </a:p>
          <a:p>
            <a:pPr>
              <a:spcAft>
                <a:spcPts val="600"/>
              </a:spcAft>
            </a:pPr>
            <a:r>
              <a:rPr lang="en-US" dirty="0" smtClean="0"/>
              <a:t>This is hard to predict, for any kind of work.  However, much of the general threat comes from automation itself.  And software people are the ones who automate many things we do </a:t>
            </a:r>
            <a:r>
              <a:rPr lang="mr-IN" dirty="0" smtClean="0"/>
              <a:t>–</a:t>
            </a:r>
            <a:r>
              <a:rPr lang="en-US" dirty="0" smtClean="0"/>
              <a:t> we sell software systems which simplify and speed-up tasks for humans.  So, in a way, perhaps we should feel guilty for doing this, though it certainly falls within the bounds of how an efficient economy is supposed to operate.  And, at the same time, we may be the least likely group to lose our own jobs, because businesses understand the advantages of the efficiencies we provide.</a:t>
            </a:r>
          </a:p>
          <a:p>
            <a:pPr>
              <a:spcAft>
                <a:spcPts val="600"/>
              </a:spcAft>
            </a:pPr>
            <a:r>
              <a:rPr lang="en-US" dirty="0" smtClean="0"/>
              <a:t>There really is a serious long-term shortage of software people in the US and elsewhere.  The supply of qualified people generated by universities, or homegrown through experience, or created by moving people from other areas into software, simply isn’t enough to meet the demand for people building software in the US. This supply problem surely is exacerbated by new government policies intended to cut all kinds of immigration.  The result is that the growth is slowed, of profitable software that could be developed here.</a:t>
            </a:r>
          </a:p>
          <a:p>
            <a:pPr>
              <a:spcAft>
                <a:spcPts val="600"/>
              </a:spcAft>
            </a:pPr>
            <a:r>
              <a:rPr lang="en-US" dirty="0" smtClean="0"/>
              <a:t>The problem also is made worse by our historic inability to attract women and minorities into this field, in the US.  That inequity also maintains the concern that software-based products and services mismatch the needs of users, because they are developed by a different group of people.  This is true for example in social media, where over half the audience is women, but only a small percentage of the developers are women.</a:t>
            </a:r>
          </a:p>
          <a:p>
            <a:pPr>
              <a:spcAft>
                <a:spcPts val="600"/>
              </a:spcAft>
            </a:pPr>
            <a:endParaRPr lang="en-US" dirty="0"/>
          </a:p>
          <a:p>
            <a:pPr>
              <a:spcAft>
                <a:spcPts val="600"/>
              </a:spcAft>
            </a:pP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2</a:t>
            </a:fld>
            <a:endParaRPr lang="en-US"/>
          </a:p>
        </p:txBody>
      </p:sp>
    </p:spTree>
    <p:extLst>
      <p:ext uri="{BB962C8B-B14F-4D97-AF65-F5344CB8AC3E}">
        <p14:creationId xmlns:p14="http://schemas.microsoft.com/office/powerpoint/2010/main" val="368711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projected 2016-2026 growth in the</a:t>
            </a:r>
            <a:r>
              <a:rPr lang="en-US" baseline="0" dirty="0" smtClean="0"/>
              <a:t> 4 software-based jobs in the US, shown at top:  362.3 K.</a:t>
            </a:r>
          </a:p>
          <a:p>
            <a:endParaRPr lang="en-US" baseline="0" dirty="0" smtClean="0"/>
          </a:p>
          <a:p>
            <a:r>
              <a:rPr lang="en-US" dirty="0" smtClean="0"/>
              <a:t>Total projected 2016-2026 growth in the</a:t>
            </a:r>
            <a:r>
              <a:rPr lang="en-US" baseline="0" dirty="0" smtClean="0"/>
              <a:t> all the rest of the STEM-based jobs in the US: 95.4 K.</a:t>
            </a:r>
          </a:p>
          <a:p>
            <a:endParaRPr lang="en-US" baseline="0" dirty="0" smtClean="0"/>
          </a:p>
          <a:p>
            <a:r>
              <a:rPr lang="en-US" baseline="0" dirty="0" smtClean="0"/>
              <a:t>Source:  </a:t>
            </a:r>
            <a:r>
              <a:rPr lang="en-US" sz="1200" b="0" i="0" u="none" strike="noStrike" kern="1200" dirty="0" smtClean="0">
                <a:solidFill>
                  <a:schemeClr val="tx1"/>
                </a:solidFill>
                <a:effectLst/>
                <a:latin typeface="+mn-lt"/>
                <a:ea typeface="+mn-ea"/>
                <a:cs typeface="+mn-cs"/>
              </a:rPr>
              <a:t>https://</a:t>
            </a:r>
            <a:r>
              <a:rPr lang="en-US" sz="1200" b="0" i="0" u="none" strike="noStrike" kern="1200" dirty="0" err="1" smtClean="0">
                <a:solidFill>
                  <a:schemeClr val="tx1"/>
                </a:solidFill>
                <a:effectLst/>
                <a:latin typeface="+mn-lt"/>
                <a:ea typeface="+mn-ea"/>
                <a:cs typeface="+mn-cs"/>
              </a:rPr>
              <a:t>data.bls.gov</a:t>
            </a:r>
            <a:r>
              <a:rPr lang="en-US" sz="1200" b="0" i="0" u="none" strike="noStrike" kern="1200" dirty="0" smtClean="0">
                <a:solidFill>
                  <a:schemeClr val="tx1"/>
                </a:solidFill>
                <a:effectLst/>
                <a:latin typeface="+mn-lt"/>
                <a:ea typeface="+mn-ea"/>
                <a:cs typeface="+mn-cs"/>
              </a:rPr>
              <a:t>/projections/</a:t>
            </a:r>
            <a:r>
              <a:rPr lang="en-US" sz="1200" b="0" i="0" u="none" strike="noStrike" kern="1200" dirty="0" err="1" smtClean="0">
                <a:solidFill>
                  <a:schemeClr val="tx1"/>
                </a:solidFill>
                <a:effectLst/>
                <a:latin typeface="+mn-lt"/>
                <a:ea typeface="+mn-ea"/>
                <a:cs typeface="+mn-cs"/>
              </a:rPr>
              <a:t>occupationProj</a:t>
            </a:r>
            <a:r>
              <a:rPr lang="en-US" dirty="0" smtClean="0"/>
              <a:t> </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3</a:t>
            </a:fld>
            <a:endParaRPr lang="en-US"/>
          </a:p>
        </p:txBody>
      </p:sp>
    </p:spTree>
    <p:extLst>
      <p:ext uri="{BB962C8B-B14F-4D97-AF65-F5344CB8AC3E}">
        <p14:creationId xmlns:p14="http://schemas.microsoft.com/office/powerpoint/2010/main" val="164005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the top job areas, within software engineering, that Google lists here.</a:t>
            </a:r>
          </a:p>
          <a:p>
            <a:endParaRPr lang="en-US" dirty="0"/>
          </a:p>
          <a:p>
            <a:r>
              <a:rPr lang="en-US" dirty="0" smtClean="0"/>
              <a:t>The variety of software work is the most important thing to see here, though Google lists the hiring salaries, as well.</a:t>
            </a:r>
          </a:p>
          <a:p>
            <a:endParaRPr lang="en-US" dirty="0" smtClean="0"/>
          </a:p>
          <a:p>
            <a:r>
              <a:rPr lang="en-US" dirty="0" smtClean="0"/>
              <a:t>Systems programmers, for example, write software that is used by other programmers.  While most of these other groups write software for people who are not programmers.  See Slide 7 for more details about the kinds of work.</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4</a:t>
            </a:fld>
            <a:endParaRPr lang="en-US"/>
          </a:p>
        </p:txBody>
      </p:sp>
    </p:spTree>
    <p:extLst>
      <p:ext uri="{BB962C8B-B14F-4D97-AF65-F5344CB8AC3E}">
        <p14:creationId xmlns:p14="http://schemas.microsoft.com/office/powerpoint/2010/main" val="371315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Contrary to popular opinion, software engineers do not just write code.  They do all these other activities, as equally valuable parts of the work.</a:t>
            </a:r>
          </a:p>
          <a:p>
            <a:endParaRPr lang="en-US" dirty="0"/>
          </a:p>
          <a:p>
            <a:r>
              <a:rPr lang="en-US" dirty="0" smtClean="0"/>
              <a:t>Talking to customers, like you see pictured here, is crucial. If you get it wrong, as to what a major customer wants, you can imagine it doesn’t work out as well as the caption I gave to the picture.  Gathering and managing customer requirements is an expert part of software work.</a:t>
            </a:r>
          </a:p>
          <a:p>
            <a:endParaRPr lang="en-US" dirty="0"/>
          </a:p>
          <a:p>
            <a:r>
              <a:rPr lang="en-US" dirty="0" smtClean="0"/>
              <a:t>The last bullet is key </a:t>
            </a:r>
            <a:r>
              <a:rPr lang="mr-IN" dirty="0" smtClean="0"/>
              <a:t>–</a:t>
            </a:r>
            <a:r>
              <a:rPr lang="en-US" dirty="0" smtClean="0"/>
              <a:t> software engineers help set their own destiny, by deciding how they will go about it.  This is part science and part engineering </a:t>
            </a:r>
            <a:r>
              <a:rPr lang="mr-IN" dirty="0" smtClean="0"/>
              <a:t>–</a:t>
            </a:r>
            <a:r>
              <a:rPr lang="en-US" dirty="0" smtClean="0"/>
              <a:t> things like developing best practices.  The fact we play a role in deciding the processes we use is a part of being Agile </a:t>
            </a:r>
            <a:r>
              <a:rPr lang="mr-IN" dirty="0" smtClean="0"/>
              <a:t>–</a:t>
            </a:r>
            <a:r>
              <a:rPr lang="en-US" dirty="0" smtClean="0"/>
              <a:t> something discussed in the next slide.</a:t>
            </a:r>
          </a:p>
          <a:p>
            <a:endParaRPr lang="en-US" dirty="0" smtClean="0"/>
          </a:p>
          <a:p>
            <a:endParaRPr lang="en-US" dirty="0"/>
          </a:p>
          <a:p>
            <a:r>
              <a:rPr lang="en-US" dirty="0" smtClean="0"/>
              <a:t>Image from https://</a:t>
            </a:r>
            <a:r>
              <a:rPr lang="en-US" dirty="0" err="1" smtClean="0"/>
              <a:t>dissolve.com</a:t>
            </a:r>
            <a:r>
              <a:rPr lang="en-US" dirty="0" smtClean="0"/>
              <a:t>/video/Friendly-bank-workers-talking-customers-offering-financial-royalty-free-stock-video-footage/001-D84-120-050</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5</a:t>
            </a:fld>
            <a:endParaRPr lang="en-US"/>
          </a:p>
        </p:txBody>
      </p:sp>
    </p:spTree>
    <p:extLst>
      <p:ext uri="{BB962C8B-B14F-4D97-AF65-F5344CB8AC3E}">
        <p14:creationId xmlns:p14="http://schemas.microsoft.com/office/powerpoint/2010/main" val="4157251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fact that software engineers are in high demand has led to our having a lot of leverage in the workplace.  In many or even most US software development organizations, the “team” of developers has a lot of power to decide the right way to do things, and whether or not they are doing a good job, and the specific processes they need to be using to be successful.</a:t>
            </a:r>
          </a:p>
          <a:p>
            <a:endParaRPr lang="en-US" dirty="0" smtClean="0"/>
          </a:p>
          <a:p>
            <a:r>
              <a:rPr lang="en-US" dirty="0" smtClean="0"/>
              <a:t>This same “empowerment” of teams does not exist in all engineering organizations, though it seems to be shifting in this direction, based on the successes of “Agile” in software development.  In some areas of engineering, Agile is similar to to the idea of Lean product development, which also is growing in popularity.</a:t>
            </a:r>
          </a:p>
          <a:p>
            <a:endParaRPr lang="en-US" dirty="0"/>
          </a:p>
          <a:p>
            <a:r>
              <a:rPr lang="en-US" dirty="0" smtClean="0"/>
              <a:t>You can see that a goal of Agile, in the meaning described above, is to cut out unnecessary steps in getting the job done.  Agile also tries to avoid problems which have plagued software development in the past, like having a fixed contract with customers, every bit of which must be satisfied in a predetermined timeframe.</a:t>
            </a:r>
          </a:p>
          <a:p>
            <a:endParaRPr lang="en-US" dirty="0"/>
          </a:p>
          <a:p>
            <a:r>
              <a:rPr lang="en-US" dirty="0" smtClean="0"/>
              <a:t>All these changes help make the life of the software engineer much better!</a:t>
            </a:r>
            <a:endParaRPr lang="en-US" dirty="0"/>
          </a:p>
          <a:p>
            <a:endParaRPr lang="en-US" dirty="0" smtClean="0"/>
          </a:p>
          <a:p>
            <a:endParaRPr lang="en-US" dirty="0" smtClean="0"/>
          </a:p>
          <a:p>
            <a:r>
              <a:rPr lang="en-US" dirty="0" smtClean="0"/>
              <a:t>Image from https://www.b2ttraining.com/product/agile-team-overview/</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6</a:t>
            </a:fld>
            <a:endParaRPr lang="en-US"/>
          </a:p>
        </p:txBody>
      </p:sp>
    </p:spTree>
    <p:extLst>
      <p:ext uri="{BB962C8B-B14F-4D97-AF65-F5344CB8AC3E}">
        <p14:creationId xmlns:p14="http://schemas.microsoft.com/office/powerpoint/2010/main" val="122260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fast pace and competitiveness of software engineering don’t exactly make it a “dream job” in the sense of being easy.  But, for a hard job, it’s very nice.</a:t>
            </a:r>
          </a:p>
          <a:p>
            <a:endParaRPr lang="en-US" dirty="0"/>
          </a:p>
          <a:p>
            <a:r>
              <a:rPr lang="en-US" dirty="0" smtClean="0"/>
              <a:t>Using Agile development processes, just mentioned, plays a big role in making software engineering a satisfying thing to do.  We interact directly with the parties who make a difference, like our customers, and we control how we go about doing our work.</a:t>
            </a:r>
          </a:p>
          <a:p>
            <a:endParaRPr lang="en-US" dirty="0"/>
          </a:p>
          <a:p>
            <a:r>
              <a:rPr lang="en-US" dirty="0" smtClean="0"/>
              <a:t>Maybe other types of engineering will move equally far in this direction?  Right now, the fact we largely set our own destinies, versus mostly waiting to hear what to do from the people one works for, is is an advantage for picking a software engineering career.  You feel especially valued as a technical contributor, as your company rolls out software-based products and services.</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7</a:t>
            </a:fld>
            <a:endParaRPr lang="en-US"/>
          </a:p>
        </p:txBody>
      </p:sp>
    </p:spTree>
    <p:extLst>
      <p:ext uri="{BB962C8B-B14F-4D97-AF65-F5344CB8AC3E}">
        <p14:creationId xmlns:p14="http://schemas.microsoft.com/office/powerpoint/2010/main" val="246280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8601" y="5067088"/>
            <a:ext cx="6477000" cy="3738070"/>
          </a:xfrm>
        </p:spPr>
        <p:txBody>
          <a:bodyPr/>
          <a:lstStyle/>
          <a:p>
            <a:pPr>
              <a:spcAft>
                <a:spcPts val="600"/>
              </a:spcAft>
            </a:pPr>
            <a:r>
              <a:rPr lang="en-US" dirty="0" smtClean="0"/>
              <a:t>Here’s where we sketch some of the different styles of work that a software engineer may do.  All of these involve the activities described on Slide 4.</a:t>
            </a:r>
          </a:p>
          <a:p>
            <a:pPr>
              <a:spcAft>
                <a:spcPts val="600"/>
              </a:spcAft>
            </a:pPr>
            <a:r>
              <a:rPr lang="en-US" dirty="0" smtClean="0"/>
              <a:t>Applications Development also includes a strong aspect of Interaction Design </a:t>
            </a:r>
            <a:r>
              <a:rPr lang="mr-IN" dirty="0" smtClean="0"/>
              <a:t>–</a:t>
            </a:r>
            <a:r>
              <a:rPr lang="en-US" dirty="0" smtClean="0"/>
              <a:t> creating User Experiences.  Skills at doing this are increasingly valued in this field.</a:t>
            </a:r>
            <a:endParaRPr lang="en-US" dirty="0"/>
          </a:p>
          <a:p>
            <a:pPr>
              <a:spcAft>
                <a:spcPts val="600"/>
              </a:spcAft>
            </a:pPr>
            <a:r>
              <a:rPr lang="en-US" dirty="0" smtClean="0"/>
              <a:t>Systems Development is a place where a degree in Computer Science can be a good choice because the application of underlying scientific principles can make a big difference in how fast or how reliably this software works, and the software created impacts a lot of software built on top of it.</a:t>
            </a:r>
            <a:endParaRPr lang="en-US" dirty="0"/>
          </a:p>
          <a:p>
            <a:pPr>
              <a:spcAft>
                <a:spcPts val="600"/>
              </a:spcAft>
            </a:pPr>
            <a:r>
              <a:rPr lang="en-US" dirty="0"/>
              <a:t>In Web Development, there often is much more to it </a:t>
            </a:r>
            <a:r>
              <a:rPr lang="mr-IN" dirty="0"/>
              <a:t>–</a:t>
            </a:r>
            <a:r>
              <a:rPr lang="en-US" dirty="0"/>
              <a:t> not emphasized here is developing the server side of the web software, something that is a big part of the job and very interesting to do.  Consider, for example, developing web services in the Cloud to meet the needs of large numbers of users</a:t>
            </a:r>
            <a:r>
              <a:rPr lang="en-US" dirty="0" smtClean="0"/>
              <a:t>.</a:t>
            </a:r>
          </a:p>
          <a:p>
            <a:pPr>
              <a:spcAft>
                <a:spcPts val="600"/>
              </a:spcAft>
            </a:pPr>
            <a:r>
              <a:rPr lang="en-US" dirty="0" smtClean="0"/>
              <a:t>For Embedded Systems Development, an understanding of Computer Engineering can be very helpful, because a lot of the software closely interacts with hardware.  The comment at the end of this description refers to the changing nature of such software.  Much of it now is done in higher-level languages and more resembles Applications Development.  This is because of the growing amount of software that looks like applications and serves users in new ways, that we see on automobiles and appliances.</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8</a:t>
            </a:fld>
            <a:endParaRPr lang="en-US"/>
          </a:p>
        </p:txBody>
      </p:sp>
    </p:spTree>
    <p:extLst>
      <p:ext uri="{BB962C8B-B14F-4D97-AF65-F5344CB8AC3E}">
        <p14:creationId xmlns:p14="http://schemas.microsoft.com/office/powerpoint/2010/main" val="3239553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in this picture could be any time </a:t>
            </a:r>
            <a:r>
              <a:rPr lang="mr-IN" dirty="0" smtClean="0"/>
              <a:t>–</a:t>
            </a:r>
            <a:r>
              <a:rPr lang="en-US" dirty="0" smtClean="0"/>
              <a:t> about</a:t>
            </a:r>
            <a:r>
              <a:rPr lang="en-US" baseline="0" dirty="0" smtClean="0"/>
              <a:t> a third of Rose alumni progress to some position where they have significant leadership, within 5 years.  That includes jobs like shown under “Later”.</a:t>
            </a:r>
          </a:p>
          <a:p>
            <a:endParaRPr lang="en-US" baseline="0" dirty="0" smtClean="0"/>
          </a:p>
          <a:p>
            <a:r>
              <a:rPr lang="en-US" baseline="0" dirty="0" smtClean="0"/>
              <a:t>IT is “Information Technology”. Typically this refers to systems built for internal use by an organization.  Like the payroll system for a company.  In technically-focused companies, IT can include complex systems </a:t>
            </a:r>
            <a:r>
              <a:rPr lang="mr-IN" baseline="0" dirty="0" smtClean="0"/>
              <a:t>–</a:t>
            </a:r>
            <a:r>
              <a:rPr lang="en-US" baseline="0" dirty="0" smtClean="0"/>
              <a:t> like the production system for a pharmaceutical company.</a:t>
            </a:r>
          </a:p>
          <a:p>
            <a:endParaRPr lang="en-US" baseline="0" dirty="0" smtClean="0"/>
          </a:p>
          <a:p>
            <a:r>
              <a:rPr lang="en-US" baseline="0" dirty="0" smtClean="0"/>
              <a:t>A Systems Analyst or Business Analyst talks to customers about their requirements.</a:t>
            </a:r>
          </a:p>
          <a:p>
            <a:endParaRPr lang="en-US" baseline="0" dirty="0" smtClean="0"/>
          </a:p>
          <a:p>
            <a:r>
              <a:rPr lang="en-US" baseline="0" dirty="0" smtClean="0"/>
              <a:t>A Resource Manager is in charge of the people working on projects.  They often have multiple projects, if these are small.  They do hiring, manage budgets, etc.</a:t>
            </a:r>
            <a:endParaRPr lang="en-US" dirty="0"/>
          </a:p>
        </p:txBody>
      </p:sp>
      <p:sp>
        <p:nvSpPr>
          <p:cNvPr id="4" name="Slide Number Placeholder 3"/>
          <p:cNvSpPr>
            <a:spLocks noGrp="1"/>
          </p:cNvSpPr>
          <p:nvPr>
            <p:ph type="sldNum" sz="quarter" idx="10"/>
          </p:nvPr>
        </p:nvSpPr>
        <p:spPr/>
        <p:txBody>
          <a:bodyPr/>
          <a:lstStyle/>
          <a:p>
            <a:fld id="{0C47CE03-7E98-604E-840B-9E33942D2934}" type="slidenum">
              <a:rPr lang="en-US" smtClean="0"/>
              <a:t>9</a:t>
            </a:fld>
            <a:endParaRPr lang="en-US"/>
          </a:p>
        </p:txBody>
      </p:sp>
    </p:spTree>
    <p:extLst>
      <p:ext uri="{BB962C8B-B14F-4D97-AF65-F5344CB8AC3E}">
        <p14:creationId xmlns:p14="http://schemas.microsoft.com/office/powerpoint/2010/main" val="279867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66276E-25BA-574C-817C-F6049785C77A}"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1263608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66276E-25BA-574C-817C-F6049785C77A}"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140069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66276E-25BA-574C-817C-F6049785C77A}"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226557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66276E-25BA-574C-817C-F6049785C77A}"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3589934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66276E-25BA-574C-817C-F6049785C77A}"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2828190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66276E-25BA-574C-817C-F6049785C77A}" type="datetimeFigureOut">
              <a:rPr lang="en-US" smtClean="0"/>
              <a:t>6/25/19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71103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66276E-25BA-574C-817C-F6049785C77A}" type="datetimeFigureOut">
              <a:rPr lang="en-US" smtClean="0"/>
              <a:t>6/25/19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341776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66276E-25BA-574C-817C-F6049785C77A}" type="datetimeFigureOut">
              <a:rPr lang="en-US" smtClean="0"/>
              <a:t>6/25/19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714934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6276E-25BA-574C-817C-F6049785C77A}" type="datetimeFigureOut">
              <a:rPr lang="en-US" smtClean="0"/>
              <a:t>6/25/19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121954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66276E-25BA-574C-817C-F6049785C77A}" type="datetimeFigureOut">
              <a:rPr lang="en-US" smtClean="0"/>
              <a:t>6/25/19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190871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66276E-25BA-574C-817C-F6049785C77A}" type="datetimeFigureOut">
              <a:rPr lang="en-US" smtClean="0"/>
              <a:t>6/25/19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71E5DB-420C-E74E-9A35-806BE04C3515}" type="slidenum">
              <a:rPr lang="en-US" smtClean="0"/>
              <a:t>‹#›</a:t>
            </a:fld>
            <a:endParaRPr lang="en-US"/>
          </a:p>
        </p:txBody>
      </p:sp>
    </p:spTree>
    <p:extLst>
      <p:ext uri="{BB962C8B-B14F-4D97-AF65-F5344CB8AC3E}">
        <p14:creationId xmlns:p14="http://schemas.microsoft.com/office/powerpoint/2010/main" val="17979209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6276E-25BA-574C-817C-F6049785C77A}" type="datetimeFigureOut">
              <a:rPr lang="en-US" smtClean="0"/>
              <a:t>6/25/19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1E5DB-420C-E74E-9A35-806BE04C3515}" type="slidenum">
              <a:rPr lang="en-US" smtClean="0"/>
              <a:t>‹#›</a:t>
            </a:fld>
            <a:endParaRPr lang="en-US"/>
          </a:p>
        </p:txBody>
      </p:sp>
    </p:spTree>
    <p:extLst>
      <p:ext uri="{BB962C8B-B14F-4D97-AF65-F5344CB8AC3E}">
        <p14:creationId xmlns:p14="http://schemas.microsoft.com/office/powerpoint/2010/main" val="960773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money.usnews.com/careers/best-jobs/software-developer" TargetMode="External"/><Relationship Id="rId4" Type="http://schemas.openxmlformats.org/officeDocument/2006/relationships/hyperlink" Target="http://www.careercast.com/jobs-rated/jobs-rated-2014-ranking-200-jobs-best-worst"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95699" y="1293965"/>
            <a:ext cx="3934069" cy="1470025"/>
          </a:xfrm>
        </p:spPr>
        <p:txBody>
          <a:bodyPr>
            <a:noAutofit/>
          </a:bodyPr>
          <a:lstStyle/>
          <a:p>
            <a:r>
              <a:rPr lang="en-US" dirty="0" smtClean="0"/>
              <a:t>Software engineering careers</a:t>
            </a:r>
            <a:endParaRPr lang="en-US" dirty="0"/>
          </a:p>
        </p:txBody>
      </p:sp>
      <p:sp>
        <p:nvSpPr>
          <p:cNvPr id="3" name="Subtitle 2"/>
          <p:cNvSpPr>
            <a:spLocks noGrp="1"/>
          </p:cNvSpPr>
          <p:nvPr>
            <p:ph type="subTitle" idx="1"/>
          </p:nvPr>
        </p:nvSpPr>
        <p:spPr/>
        <p:txBody>
          <a:bodyPr>
            <a:normAutofit/>
          </a:bodyPr>
          <a:lstStyle/>
          <a:p>
            <a:r>
              <a:rPr lang="en-US" sz="2800" dirty="0" smtClean="0"/>
              <a:t>Steve Chenoweth</a:t>
            </a:r>
          </a:p>
          <a:p>
            <a:r>
              <a:rPr lang="en-US" sz="2800" dirty="0" smtClean="0"/>
              <a:t>Computer Science &amp; Software Engineering, RHIT</a:t>
            </a:r>
            <a:endParaRPr lang="en-US" sz="2800" dirty="0"/>
          </a:p>
        </p:txBody>
      </p:sp>
      <p:pic>
        <p:nvPicPr>
          <p:cNvPr id="4" name="Picture 3"/>
          <p:cNvPicPr>
            <a:picLocks noChangeAspect="1"/>
          </p:cNvPicPr>
          <p:nvPr/>
        </p:nvPicPr>
        <p:blipFill>
          <a:blip r:embed="rId3"/>
          <a:stretch>
            <a:fillRect/>
          </a:stretch>
        </p:blipFill>
        <p:spPr>
          <a:xfrm>
            <a:off x="216832" y="179629"/>
            <a:ext cx="4940825" cy="3293883"/>
          </a:xfrm>
          <a:prstGeom prst="rect">
            <a:avLst/>
          </a:prstGeom>
        </p:spPr>
      </p:pic>
      <p:sp>
        <p:nvSpPr>
          <p:cNvPr id="5" name="TextBox 4"/>
          <p:cNvSpPr txBox="1"/>
          <p:nvPr/>
        </p:nvSpPr>
        <p:spPr>
          <a:xfrm>
            <a:off x="2511203" y="6042544"/>
            <a:ext cx="3990132" cy="369332"/>
          </a:xfrm>
          <a:prstGeom prst="rect">
            <a:avLst/>
          </a:prstGeom>
          <a:noFill/>
        </p:spPr>
        <p:txBody>
          <a:bodyPr wrap="none" rtlCol="0">
            <a:spAutoFit/>
          </a:bodyPr>
          <a:lstStyle/>
          <a:p>
            <a:r>
              <a:rPr lang="en-US" i="1" dirty="0" smtClean="0"/>
              <a:t>This file is out on your Moodle web page </a:t>
            </a:r>
            <a:endParaRPr lang="en-US" i="1" dirty="0"/>
          </a:p>
        </p:txBody>
      </p:sp>
    </p:spTree>
    <p:extLst>
      <p:ext uri="{BB962C8B-B14F-4D97-AF65-F5344CB8AC3E}">
        <p14:creationId xmlns:p14="http://schemas.microsoft.com/office/powerpoint/2010/main" val="4997378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a:t>
            </a:r>
            <a:endParaRPr lang="en-US" dirty="0"/>
          </a:p>
        </p:txBody>
      </p:sp>
      <p:sp>
        <p:nvSpPr>
          <p:cNvPr id="3" name="Content Placeholder 2"/>
          <p:cNvSpPr>
            <a:spLocks noGrp="1"/>
          </p:cNvSpPr>
          <p:nvPr>
            <p:ph idx="1"/>
          </p:nvPr>
        </p:nvSpPr>
        <p:spPr/>
        <p:txBody>
          <a:bodyPr>
            <a:normAutofit fontScale="85000" lnSpcReduction="10000"/>
          </a:bodyPr>
          <a:lstStyle/>
          <a:p>
            <a:pPr lvl="0"/>
            <a:r>
              <a:rPr lang="en-US" dirty="0"/>
              <a:t>Mobile has become a $3.3 trillion dollar industry </a:t>
            </a:r>
          </a:p>
          <a:p>
            <a:pPr lvl="0"/>
            <a:r>
              <a:rPr lang="en-US" dirty="0"/>
              <a:t>Security is projected to be a $60 billion dollar industry in 2015</a:t>
            </a:r>
          </a:p>
          <a:p>
            <a:pPr lvl="0"/>
            <a:r>
              <a:rPr lang="en-US" dirty="0"/>
              <a:t>Big Data is just starting to scratch the surface as a $125 billion dollar industry </a:t>
            </a:r>
          </a:p>
          <a:p>
            <a:pPr lvl="0"/>
            <a:r>
              <a:rPr lang="en-US" dirty="0"/>
              <a:t>Internet of Things is projected to become a $7.1 trillion dollar industry by 2020 </a:t>
            </a:r>
          </a:p>
          <a:p>
            <a:pPr lvl="0"/>
            <a:r>
              <a:rPr lang="en-US" dirty="0"/>
              <a:t>Robotics is a $12.3 billion dollar industry </a:t>
            </a:r>
          </a:p>
          <a:p>
            <a:pPr lvl="0"/>
            <a:r>
              <a:rPr lang="en-US" dirty="0"/>
              <a:t>Cloud computing is a $100 billion dollar industry</a:t>
            </a:r>
          </a:p>
          <a:p>
            <a:pPr lvl="0"/>
            <a:r>
              <a:rPr lang="en-US" dirty="0"/>
              <a:t>Health informatics is a $6 – $7 billion dollar industry </a:t>
            </a:r>
          </a:p>
          <a:p>
            <a:pPr marL="0" indent="0">
              <a:buNone/>
            </a:pPr>
            <a:endParaRPr lang="en-US" dirty="0"/>
          </a:p>
        </p:txBody>
      </p:sp>
    </p:spTree>
    <p:extLst>
      <p:ext uri="{BB962C8B-B14F-4D97-AF65-F5344CB8AC3E}">
        <p14:creationId xmlns:p14="http://schemas.microsoft.com/office/powerpoint/2010/main" val="7800440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1858" y="-298492"/>
            <a:ext cx="4954094" cy="1143000"/>
          </a:xfrm>
        </p:spPr>
        <p:txBody>
          <a:bodyPr/>
          <a:lstStyle/>
          <a:p>
            <a:r>
              <a:rPr lang="en-US" dirty="0" smtClean="0"/>
              <a:t>Cool places to work</a:t>
            </a:r>
            <a:endParaRPr lang="en-US" dirty="0"/>
          </a:p>
        </p:txBody>
      </p:sp>
      <p:sp>
        <p:nvSpPr>
          <p:cNvPr id="3" name="Content Placeholder 2"/>
          <p:cNvSpPr>
            <a:spLocks noGrp="1"/>
          </p:cNvSpPr>
          <p:nvPr>
            <p:ph sz="half" idx="1"/>
          </p:nvPr>
        </p:nvSpPr>
        <p:spPr>
          <a:xfrm>
            <a:off x="70000" y="751566"/>
            <a:ext cx="4038600" cy="6004835"/>
          </a:xfrm>
        </p:spPr>
        <p:txBody>
          <a:bodyPr>
            <a:noAutofit/>
          </a:bodyPr>
          <a:lstStyle/>
          <a:p>
            <a:pPr marL="0" indent="0">
              <a:lnSpc>
                <a:spcPct val="90000"/>
              </a:lnSpc>
              <a:buNone/>
            </a:pPr>
            <a:r>
              <a:rPr lang="en-US" sz="1200" b="1" cap="all" dirty="0"/>
              <a:t>TWITTER</a:t>
            </a:r>
            <a:endParaRPr lang="en-US" sz="1200" b="1" dirty="0"/>
          </a:p>
          <a:p>
            <a:pPr marL="0" indent="0">
              <a:lnSpc>
                <a:spcPct val="90000"/>
              </a:lnSpc>
              <a:buNone/>
            </a:pPr>
            <a:r>
              <a:rPr lang="en-US" sz="1200" b="1" dirty="0"/>
              <a:t>Social </a:t>
            </a:r>
            <a:r>
              <a:rPr lang="en-US" sz="1200" b="1" dirty="0" smtClean="0"/>
              <a:t>Media $121,642</a:t>
            </a:r>
            <a:br>
              <a:rPr lang="en-US" sz="1200" b="1" dirty="0" smtClean="0"/>
            </a:br>
            <a:r>
              <a:rPr lang="en-US" sz="1200" b="1" dirty="0"/>
              <a:t> </a:t>
            </a:r>
          </a:p>
          <a:p>
            <a:pPr marL="0" indent="0">
              <a:lnSpc>
                <a:spcPct val="90000"/>
              </a:lnSpc>
              <a:buNone/>
            </a:pPr>
            <a:r>
              <a:rPr lang="en-US" sz="1200" b="1" cap="all" dirty="0"/>
              <a:t>LINKEDIN</a:t>
            </a:r>
            <a:endParaRPr lang="en-US" sz="1200" b="1" dirty="0"/>
          </a:p>
          <a:p>
            <a:pPr marL="0" indent="0">
              <a:lnSpc>
                <a:spcPct val="90000"/>
              </a:lnSpc>
              <a:buNone/>
            </a:pPr>
            <a:r>
              <a:rPr lang="en-US" sz="1200" b="1" dirty="0"/>
              <a:t>Social </a:t>
            </a:r>
            <a:r>
              <a:rPr lang="en-US" sz="1200" b="1" dirty="0" smtClean="0"/>
              <a:t>Networking $</a:t>
            </a:r>
            <a:r>
              <a:rPr lang="en-US" sz="1200" b="1" dirty="0"/>
              <a:t>127,557 </a:t>
            </a:r>
            <a:r>
              <a:rPr lang="en-US" sz="1200" b="1" dirty="0" smtClean="0"/>
              <a:t/>
            </a:r>
            <a:br>
              <a:rPr lang="en-US" sz="1200" b="1" dirty="0" smtClean="0"/>
            </a:br>
            <a:r>
              <a:rPr lang="en-US" sz="1200" b="1" dirty="0"/>
              <a:t> </a:t>
            </a:r>
          </a:p>
          <a:p>
            <a:pPr marL="0" indent="0">
              <a:lnSpc>
                <a:spcPct val="90000"/>
              </a:lnSpc>
              <a:buNone/>
            </a:pPr>
            <a:r>
              <a:rPr lang="en-US" sz="1200" b="1" cap="all" dirty="0"/>
              <a:t>FACEBOOK</a:t>
            </a:r>
            <a:endParaRPr lang="en-US" sz="1200" b="1" dirty="0"/>
          </a:p>
          <a:p>
            <a:pPr marL="0" indent="0">
              <a:lnSpc>
                <a:spcPct val="90000"/>
              </a:lnSpc>
              <a:buNone/>
            </a:pPr>
            <a:r>
              <a:rPr lang="en-US" sz="1200" b="1" dirty="0"/>
              <a:t>Social </a:t>
            </a:r>
            <a:r>
              <a:rPr lang="en-US" sz="1200" b="1" dirty="0" smtClean="0"/>
              <a:t>Networking $</a:t>
            </a:r>
            <a:r>
              <a:rPr lang="en-US" sz="1200" b="1" dirty="0"/>
              <a:t>118,445</a:t>
            </a:r>
          </a:p>
          <a:p>
            <a:pPr marL="0" indent="0">
              <a:lnSpc>
                <a:spcPct val="90000"/>
              </a:lnSpc>
              <a:buNone/>
            </a:pPr>
            <a:endParaRPr lang="en-US" sz="1200" b="1" cap="all" dirty="0" smtClean="0"/>
          </a:p>
          <a:p>
            <a:pPr marL="0" indent="0">
              <a:lnSpc>
                <a:spcPct val="90000"/>
              </a:lnSpc>
              <a:buNone/>
            </a:pPr>
            <a:r>
              <a:rPr lang="en-US" sz="1200" b="1" cap="all" dirty="0" smtClean="0"/>
              <a:t>GUIDEWIRE</a:t>
            </a:r>
            <a:endParaRPr lang="en-US" sz="1200" b="1" dirty="0"/>
          </a:p>
          <a:p>
            <a:pPr marL="0" indent="0">
              <a:lnSpc>
                <a:spcPct val="90000"/>
              </a:lnSpc>
              <a:buNone/>
            </a:pPr>
            <a:r>
              <a:rPr lang="en-US" sz="1200" b="1" dirty="0"/>
              <a:t>Life and Property Insurance </a:t>
            </a:r>
            <a:r>
              <a:rPr lang="en-US" sz="1200" b="1" dirty="0" smtClean="0"/>
              <a:t>Software $</a:t>
            </a:r>
            <a:r>
              <a:rPr lang="en-US" sz="1200" b="1" dirty="0"/>
              <a:t>108,918</a:t>
            </a:r>
          </a:p>
          <a:p>
            <a:pPr marL="0" indent="0">
              <a:lnSpc>
                <a:spcPct val="90000"/>
              </a:lnSpc>
              <a:buNone/>
            </a:pPr>
            <a:r>
              <a:rPr lang="en-US" sz="1200" b="1" dirty="0"/>
              <a:t> </a:t>
            </a:r>
          </a:p>
          <a:p>
            <a:pPr marL="0" indent="0">
              <a:lnSpc>
                <a:spcPct val="90000"/>
              </a:lnSpc>
              <a:buNone/>
            </a:pPr>
            <a:r>
              <a:rPr lang="en-US" sz="1200" b="1" cap="all" dirty="0"/>
              <a:t>GOOGLE</a:t>
            </a:r>
            <a:endParaRPr lang="en-US" sz="1200" b="1" dirty="0"/>
          </a:p>
          <a:p>
            <a:pPr marL="0" indent="0">
              <a:lnSpc>
                <a:spcPct val="90000"/>
              </a:lnSpc>
              <a:buNone/>
            </a:pPr>
            <a:r>
              <a:rPr lang="en-US" sz="1200" b="1" dirty="0"/>
              <a:t>Search </a:t>
            </a:r>
            <a:r>
              <a:rPr lang="en-US" sz="1200" b="1" dirty="0" smtClean="0"/>
              <a:t>Engine $</a:t>
            </a:r>
            <a:r>
              <a:rPr lang="en-US" sz="1200" b="1" dirty="0"/>
              <a:t>118,968 </a:t>
            </a:r>
          </a:p>
          <a:p>
            <a:pPr marL="0" indent="0">
              <a:lnSpc>
                <a:spcPct val="90000"/>
              </a:lnSpc>
              <a:buNone/>
            </a:pPr>
            <a:r>
              <a:rPr lang="en-US" sz="1200" b="1" dirty="0"/>
              <a:t> </a:t>
            </a:r>
          </a:p>
          <a:p>
            <a:pPr marL="0" indent="0">
              <a:lnSpc>
                <a:spcPct val="90000"/>
              </a:lnSpc>
              <a:buNone/>
            </a:pPr>
            <a:r>
              <a:rPr lang="en-US" sz="1200" b="1" cap="all" dirty="0"/>
              <a:t>QUALCOM</a:t>
            </a:r>
            <a:endParaRPr lang="en-US" sz="1200" b="1" dirty="0"/>
          </a:p>
          <a:p>
            <a:pPr marL="0" indent="0">
              <a:lnSpc>
                <a:spcPct val="90000"/>
              </a:lnSpc>
              <a:buNone/>
            </a:pPr>
            <a:r>
              <a:rPr lang="en-US" sz="1200" b="1" dirty="0"/>
              <a:t>Semiconductor </a:t>
            </a:r>
            <a:r>
              <a:rPr lang="en-US" sz="1200" b="1" dirty="0" smtClean="0"/>
              <a:t>Manufacturing $</a:t>
            </a:r>
            <a:r>
              <a:rPr lang="en-US" sz="1200" b="1" dirty="0"/>
              <a:t>88,312 </a:t>
            </a:r>
          </a:p>
          <a:p>
            <a:pPr marL="0" indent="0">
              <a:lnSpc>
                <a:spcPct val="90000"/>
              </a:lnSpc>
              <a:buNone/>
            </a:pPr>
            <a:endParaRPr lang="en-US" sz="1200" b="1" cap="all" dirty="0" smtClean="0"/>
          </a:p>
          <a:p>
            <a:pPr marL="0" indent="0">
              <a:lnSpc>
                <a:spcPct val="90000"/>
              </a:lnSpc>
              <a:buNone/>
            </a:pPr>
            <a:r>
              <a:rPr lang="en-US" sz="1200" b="1" cap="all" dirty="0" smtClean="0"/>
              <a:t>RIVERBED</a:t>
            </a:r>
            <a:endParaRPr lang="en-US" sz="1200" b="1" dirty="0"/>
          </a:p>
          <a:p>
            <a:pPr marL="0" indent="0">
              <a:lnSpc>
                <a:spcPct val="90000"/>
              </a:lnSpc>
              <a:buNone/>
            </a:pPr>
            <a:r>
              <a:rPr lang="en-US" sz="1200" b="1" dirty="0"/>
              <a:t>Enterprise Network </a:t>
            </a:r>
            <a:r>
              <a:rPr lang="en-US" sz="1200" b="1" dirty="0" smtClean="0"/>
              <a:t>Hardware/Software $</a:t>
            </a:r>
            <a:r>
              <a:rPr lang="en-US" sz="1200" b="1" dirty="0"/>
              <a:t>109,464 </a:t>
            </a:r>
          </a:p>
          <a:p>
            <a:pPr marL="0" indent="0">
              <a:lnSpc>
                <a:spcPct val="90000"/>
              </a:lnSpc>
              <a:buNone/>
            </a:pPr>
            <a:r>
              <a:rPr lang="en-US" sz="1200" b="1" dirty="0"/>
              <a:t> </a:t>
            </a:r>
          </a:p>
          <a:p>
            <a:pPr marL="0" indent="0">
              <a:lnSpc>
                <a:spcPct val="90000"/>
              </a:lnSpc>
              <a:buNone/>
            </a:pPr>
            <a:r>
              <a:rPr lang="en-US" sz="1200" b="1" cap="all" dirty="0"/>
              <a:t>INTUIT</a:t>
            </a:r>
            <a:endParaRPr lang="en-US" sz="1200" b="1" dirty="0"/>
          </a:p>
          <a:p>
            <a:pPr marL="0" indent="0">
              <a:lnSpc>
                <a:spcPct val="90000"/>
              </a:lnSpc>
              <a:buNone/>
            </a:pPr>
            <a:r>
              <a:rPr lang="en-US" sz="1200" b="1" dirty="0"/>
              <a:t>Financial and Tax Preparation </a:t>
            </a:r>
            <a:r>
              <a:rPr lang="en-US" sz="1200" b="1" dirty="0" smtClean="0"/>
              <a:t>Software $</a:t>
            </a:r>
            <a:r>
              <a:rPr lang="en-US" sz="1200" b="1" dirty="0"/>
              <a:t>137,424</a:t>
            </a:r>
          </a:p>
          <a:p>
            <a:pPr marL="0" indent="0">
              <a:lnSpc>
                <a:spcPct val="90000"/>
              </a:lnSpc>
              <a:buNone/>
            </a:pPr>
            <a:r>
              <a:rPr lang="en-US" sz="1200" b="1" dirty="0"/>
              <a:t> </a:t>
            </a:r>
          </a:p>
          <a:p>
            <a:pPr marL="0" indent="0">
              <a:lnSpc>
                <a:spcPct val="90000"/>
              </a:lnSpc>
              <a:buNone/>
            </a:pPr>
            <a:r>
              <a:rPr lang="en-US" sz="1200" b="1" cap="all" dirty="0"/>
              <a:t>MATHWORKS</a:t>
            </a:r>
            <a:endParaRPr lang="en-US" sz="1200" b="1" dirty="0"/>
          </a:p>
          <a:p>
            <a:pPr marL="0" indent="0">
              <a:lnSpc>
                <a:spcPct val="90000"/>
              </a:lnSpc>
              <a:buNone/>
            </a:pPr>
            <a:r>
              <a:rPr lang="en-US" sz="1200" b="1" dirty="0"/>
              <a:t>Computational Software for </a:t>
            </a:r>
            <a:r>
              <a:rPr lang="en-US" sz="1200" b="1" dirty="0" smtClean="0"/>
              <a:t>Engineering $81,060</a:t>
            </a:r>
            <a:br>
              <a:rPr lang="en-US" sz="1200" b="1" dirty="0" smtClean="0"/>
            </a:br>
            <a:endParaRPr lang="en-US" sz="1200" b="1" dirty="0" smtClean="0"/>
          </a:p>
          <a:p>
            <a:pPr marL="0" indent="0">
              <a:lnSpc>
                <a:spcPct val="90000"/>
              </a:lnSpc>
              <a:buNone/>
            </a:pPr>
            <a:r>
              <a:rPr lang="en-US" sz="1200" b="1" cap="all" dirty="0"/>
              <a:t>RED HAT</a:t>
            </a:r>
            <a:endParaRPr lang="en-US" sz="1200" b="1" dirty="0"/>
          </a:p>
          <a:p>
            <a:pPr marL="0" indent="0">
              <a:lnSpc>
                <a:spcPct val="90000"/>
              </a:lnSpc>
              <a:buNone/>
            </a:pPr>
            <a:r>
              <a:rPr lang="en-US" sz="1200" b="1" dirty="0"/>
              <a:t>Open Source Software $79,725 </a:t>
            </a:r>
          </a:p>
          <a:p>
            <a:pPr marL="0" indent="0">
              <a:lnSpc>
                <a:spcPct val="90000"/>
              </a:lnSpc>
              <a:buNone/>
            </a:pPr>
            <a:r>
              <a:rPr lang="en-US" sz="1200" b="1" dirty="0"/>
              <a:t> </a:t>
            </a:r>
          </a:p>
        </p:txBody>
      </p:sp>
      <p:sp>
        <p:nvSpPr>
          <p:cNvPr id="4" name="Content Placeholder 3"/>
          <p:cNvSpPr>
            <a:spLocks noGrp="1"/>
          </p:cNvSpPr>
          <p:nvPr>
            <p:ph sz="half" idx="2"/>
          </p:nvPr>
        </p:nvSpPr>
        <p:spPr>
          <a:xfrm>
            <a:off x="3453800" y="751567"/>
            <a:ext cx="4038600" cy="6004834"/>
          </a:xfrm>
        </p:spPr>
        <p:txBody>
          <a:bodyPr>
            <a:normAutofit/>
          </a:bodyPr>
          <a:lstStyle/>
          <a:p>
            <a:pPr marL="0" indent="0">
              <a:lnSpc>
                <a:spcPct val="90000"/>
              </a:lnSpc>
              <a:buNone/>
            </a:pPr>
            <a:r>
              <a:rPr lang="en-US" sz="1200" b="1" cap="all" dirty="0"/>
              <a:t>NETAPP</a:t>
            </a:r>
            <a:endParaRPr lang="en-US" sz="1200" b="1" dirty="0"/>
          </a:p>
          <a:p>
            <a:pPr marL="0" indent="0">
              <a:lnSpc>
                <a:spcPct val="90000"/>
              </a:lnSpc>
              <a:buNone/>
            </a:pPr>
            <a:r>
              <a:rPr lang="en-US" sz="1200" b="1" dirty="0"/>
              <a:t>Enterprise Computer-Storage Products $93,726 </a:t>
            </a:r>
          </a:p>
          <a:p>
            <a:pPr marL="0" indent="0">
              <a:lnSpc>
                <a:spcPct val="90000"/>
              </a:lnSpc>
              <a:buNone/>
            </a:pPr>
            <a:r>
              <a:rPr lang="en-US" sz="1200" b="1" dirty="0"/>
              <a:t> </a:t>
            </a:r>
          </a:p>
          <a:p>
            <a:pPr marL="0" indent="0">
              <a:lnSpc>
                <a:spcPct val="90000"/>
              </a:lnSpc>
              <a:buNone/>
            </a:pPr>
            <a:r>
              <a:rPr lang="en-US" sz="1200" b="1" cap="all" dirty="0" smtClean="0"/>
              <a:t>RACKSPACE</a:t>
            </a:r>
            <a:endParaRPr lang="en-US" sz="1200" b="1" dirty="0" smtClean="0"/>
          </a:p>
          <a:p>
            <a:pPr marL="0" indent="0">
              <a:lnSpc>
                <a:spcPct val="90000"/>
              </a:lnSpc>
              <a:buNone/>
            </a:pPr>
            <a:r>
              <a:rPr lang="en-US" sz="1200" b="1" dirty="0" smtClean="0"/>
              <a:t>Cloud Computing and Web-Hosting $82,000 </a:t>
            </a:r>
          </a:p>
          <a:p>
            <a:pPr marL="0" indent="0">
              <a:lnSpc>
                <a:spcPct val="90000"/>
              </a:lnSpc>
              <a:buNone/>
            </a:pPr>
            <a:endParaRPr lang="en-US" sz="1200" b="1" cap="all" dirty="0" smtClean="0"/>
          </a:p>
          <a:p>
            <a:pPr marL="0" indent="0">
              <a:lnSpc>
                <a:spcPct val="90000"/>
              </a:lnSpc>
              <a:buNone/>
            </a:pPr>
            <a:r>
              <a:rPr lang="en-US" sz="1200" b="1" cap="all" dirty="0" smtClean="0"/>
              <a:t>INTEL</a:t>
            </a:r>
            <a:endParaRPr lang="en-US" sz="1200" b="1" dirty="0" smtClean="0"/>
          </a:p>
          <a:p>
            <a:pPr marL="0" indent="0">
              <a:lnSpc>
                <a:spcPct val="90000"/>
              </a:lnSpc>
              <a:buNone/>
            </a:pPr>
            <a:r>
              <a:rPr lang="en-US" sz="1200" b="1" dirty="0" smtClean="0"/>
              <a:t>Semiconductor Manufacturing $97,403 </a:t>
            </a:r>
          </a:p>
          <a:p>
            <a:pPr marL="0" indent="0">
              <a:lnSpc>
                <a:spcPct val="90000"/>
              </a:lnSpc>
              <a:buNone/>
            </a:pPr>
            <a:r>
              <a:rPr lang="en-US" sz="1200" b="1" dirty="0" smtClean="0"/>
              <a:t> </a:t>
            </a:r>
          </a:p>
          <a:p>
            <a:pPr marL="0" indent="0">
              <a:lnSpc>
                <a:spcPct val="90000"/>
              </a:lnSpc>
              <a:buNone/>
            </a:pPr>
            <a:r>
              <a:rPr lang="en-US" sz="1200" b="1" cap="all" dirty="0" smtClean="0"/>
              <a:t>APPLE</a:t>
            </a:r>
            <a:endParaRPr lang="en-US" sz="1200" b="1" dirty="0" smtClean="0"/>
          </a:p>
          <a:p>
            <a:pPr marL="0" indent="0">
              <a:lnSpc>
                <a:spcPct val="90000"/>
              </a:lnSpc>
              <a:buNone/>
            </a:pPr>
            <a:r>
              <a:rPr lang="en-US" sz="1200" b="1" dirty="0" smtClean="0"/>
              <a:t>Consumer Technology Devices $110,867 </a:t>
            </a:r>
          </a:p>
          <a:p>
            <a:pPr marL="0" indent="0">
              <a:lnSpc>
                <a:spcPct val="90000"/>
              </a:lnSpc>
              <a:buNone/>
            </a:pPr>
            <a:r>
              <a:rPr lang="en-US" sz="1200" b="1" dirty="0" smtClean="0"/>
              <a:t> </a:t>
            </a:r>
          </a:p>
          <a:p>
            <a:pPr marL="0" indent="0">
              <a:lnSpc>
                <a:spcPct val="90000"/>
              </a:lnSpc>
              <a:buNone/>
            </a:pPr>
            <a:r>
              <a:rPr lang="en-US" sz="1200" b="1" cap="all" dirty="0" smtClean="0"/>
              <a:t>CAREERBUILDER.COM</a:t>
            </a:r>
            <a:endParaRPr lang="en-US" sz="1200" b="1" dirty="0" smtClean="0"/>
          </a:p>
          <a:p>
            <a:pPr marL="0" indent="0">
              <a:lnSpc>
                <a:spcPct val="90000"/>
              </a:lnSpc>
              <a:buNone/>
            </a:pPr>
            <a:r>
              <a:rPr lang="en-US" sz="1200" b="1" dirty="0" smtClean="0"/>
              <a:t>Job Recruitment Website $73,850 </a:t>
            </a:r>
          </a:p>
          <a:p>
            <a:pPr marL="0" indent="0">
              <a:lnSpc>
                <a:spcPct val="90000"/>
              </a:lnSpc>
              <a:buNone/>
            </a:pPr>
            <a:endParaRPr lang="en-US" sz="1200" b="1" cap="all" dirty="0" smtClean="0"/>
          </a:p>
          <a:p>
            <a:pPr marL="0" indent="0">
              <a:lnSpc>
                <a:spcPct val="90000"/>
              </a:lnSpc>
              <a:buNone/>
            </a:pPr>
            <a:r>
              <a:rPr lang="en-US" sz="1200" b="1" cap="all" dirty="0" smtClean="0"/>
              <a:t>CITRIX</a:t>
            </a:r>
            <a:endParaRPr lang="en-US" sz="1200" b="1" dirty="0" smtClean="0"/>
          </a:p>
          <a:p>
            <a:pPr marL="0" indent="0">
              <a:lnSpc>
                <a:spcPct val="90000"/>
              </a:lnSpc>
              <a:buNone/>
            </a:pPr>
            <a:r>
              <a:rPr lang="en-US" sz="1200" b="1" dirty="0" smtClean="0"/>
              <a:t>Enterprise Software $88,728</a:t>
            </a:r>
          </a:p>
          <a:p>
            <a:pPr marL="0" indent="0">
              <a:lnSpc>
                <a:spcPct val="90000"/>
              </a:lnSpc>
              <a:buNone/>
            </a:pPr>
            <a:r>
              <a:rPr lang="en-US" sz="1200" b="1" dirty="0" smtClean="0"/>
              <a:t> </a:t>
            </a:r>
          </a:p>
          <a:p>
            <a:pPr marL="0" indent="0">
              <a:lnSpc>
                <a:spcPct val="90000"/>
              </a:lnSpc>
              <a:buNone/>
            </a:pPr>
            <a:r>
              <a:rPr lang="en-US" sz="1200" b="1" cap="all" dirty="0" smtClean="0"/>
              <a:t>TEXAS INSTRUMENTS</a:t>
            </a:r>
            <a:endParaRPr lang="en-US" sz="1200" b="1" dirty="0" smtClean="0"/>
          </a:p>
          <a:p>
            <a:pPr marL="0" indent="0">
              <a:lnSpc>
                <a:spcPct val="90000"/>
              </a:lnSpc>
              <a:buNone/>
            </a:pPr>
            <a:r>
              <a:rPr lang="en-US" sz="1200" b="1" dirty="0" smtClean="0"/>
              <a:t>Semiconductor Manufacturing $91,633 </a:t>
            </a:r>
            <a:br>
              <a:rPr lang="en-US" sz="1200" b="1" dirty="0" smtClean="0"/>
            </a:br>
            <a:endParaRPr lang="en-US" sz="1200" b="1" dirty="0" smtClean="0"/>
          </a:p>
          <a:p>
            <a:pPr marL="0" indent="0">
              <a:lnSpc>
                <a:spcPct val="90000"/>
              </a:lnSpc>
              <a:buNone/>
            </a:pPr>
            <a:r>
              <a:rPr lang="en-US" sz="1200" b="1" cap="all" dirty="0" smtClean="0"/>
              <a:t>EBAY</a:t>
            </a:r>
            <a:endParaRPr lang="en-US" sz="1200" b="1" dirty="0" smtClean="0"/>
          </a:p>
          <a:p>
            <a:pPr marL="0" indent="0">
              <a:lnSpc>
                <a:spcPct val="90000"/>
              </a:lnSpc>
              <a:buNone/>
            </a:pPr>
            <a:r>
              <a:rPr lang="en-US" sz="1200" b="1" dirty="0" smtClean="0"/>
              <a:t>E-Commerce $120,424 </a:t>
            </a:r>
          </a:p>
          <a:p>
            <a:pPr marL="0" indent="0">
              <a:lnSpc>
                <a:spcPct val="90000"/>
              </a:lnSpc>
              <a:buNone/>
            </a:pPr>
            <a:r>
              <a:rPr lang="en-US" sz="1200" b="1" dirty="0" smtClean="0"/>
              <a:t> </a:t>
            </a:r>
          </a:p>
          <a:p>
            <a:pPr marL="0" indent="0">
              <a:lnSpc>
                <a:spcPct val="90000"/>
              </a:lnSpc>
              <a:buNone/>
            </a:pPr>
            <a:r>
              <a:rPr lang="en-US" sz="1200" b="1" cap="all" dirty="0" smtClean="0"/>
              <a:t>SALESFORCE</a:t>
            </a:r>
            <a:endParaRPr lang="en-US" sz="1200" b="1" dirty="0" smtClean="0"/>
          </a:p>
          <a:p>
            <a:pPr marL="0" indent="0">
              <a:lnSpc>
                <a:spcPct val="90000"/>
              </a:lnSpc>
              <a:buNone/>
            </a:pPr>
            <a:r>
              <a:rPr lang="en-US" sz="1200" b="1" dirty="0" smtClean="0"/>
              <a:t>Cloud Computing $112,942</a:t>
            </a:r>
          </a:p>
          <a:p>
            <a:pPr marL="0" indent="0">
              <a:lnSpc>
                <a:spcPct val="90000"/>
              </a:lnSpc>
              <a:buNone/>
            </a:pPr>
            <a:endParaRPr lang="en-US" sz="1200" b="1" dirty="0" smtClean="0"/>
          </a:p>
          <a:p>
            <a:pPr marL="0" indent="0">
              <a:lnSpc>
                <a:spcPct val="90000"/>
              </a:lnSpc>
              <a:buNone/>
            </a:pPr>
            <a:r>
              <a:rPr lang="en-US" sz="1200" b="1" cap="all" dirty="0"/>
              <a:t>NATIONAL INSTRUMENTS</a:t>
            </a:r>
            <a:endParaRPr lang="en-US" sz="1200" b="1" dirty="0"/>
          </a:p>
          <a:p>
            <a:pPr marL="0" indent="0">
              <a:lnSpc>
                <a:spcPct val="90000"/>
              </a:lnSpc>
              <a:buNone/>
            </a:pPr>
            <a:r>
              <a:rPr lang="en-US" sz="1200" b="1" dirty="0"/>
              <a:t>Test </a:t>
            </a:r>
            <a:r>
              <a:rPr lang="en-US" sz="1200" b="1" dirty="0" smtClean="0"/>
              <a:t>Equipment </a:t>
            </a:r>
            <a:r>
              <a:rPr lang="en-US" sz="1200" b="1" dirty="0"/>
              <a:t>for Building Technology $64,129 </a:t>
            </a:r>
          </a:p>
          <a:p>
            <a:pPr marL="0" indent="0">
              <a:lnSpc>
                <a:spcPct val="90000"/>
              </a:lnSpc>
              <a:buNone/>
            </a:pPr>
            <a:endParaRPr lang="en-US" sz="1200" b="1" cap="all" dirty="0"/>
          </a:p>
        </p:txBody>
      </p:sp>
      <p:pic>
        <p:nvPicPr>
          <p:cNvPr id="5" name="Picture 4"/>
          <p:cNvPicPr>
            <a:picLocks noChangeAspect="1"/>
          </p:cNvPicPr>
          <p:nvPr/>
        </p:nvPicPr>
        <p:blipFill>
          <a:blip r:embed="rId3"/>
          <a:stretch>
            <a:fillRect/>
          </a:stretch>
        </p:blipFill>
        <p:spPr>
          <a:xfrm>
            <a:off x="6500449" y="1485318"/>
            <a:ext cx="2643551" cy="3965326"/>
          </a:xfrm>
          <a:prstGeom prst="rect">
            <a:avLst/>
          </a:prstGeom>
        </p:spPr>
      </p:pic>
      <p:sp>
        <p:nvSpPr>
          <p:cNvPr id="6" name="TextBox 5"/>
          <p:cNvSpPr txBox="1"/>
          <p:nvPr/>
        </p:nvSpPr>
        <p:spPr>
          <a:xfrm>
            <a:off x="6422478" y="5458042"/>
            <a:ext cx="2328682" cy="584776"/>
          </a:xfrm>
          <a:prstGeom prst="rect">
            <a:avLst/>
          </a:prstGeom>
          <a:noFill/>
        </p:spPr>
        <p:txBody>
          <a:bodyPr wrap="none" rtlCol="0">
            <a:spAutoFit/>
          </a:bodyPr>
          <a:lstStyle/>
          <a:p>
            <a:r>
              <a:rPr lang="en-US" sz="1600" dirty="0" smtClean="0"/>
              <a:t>New </a:t>
            </a:r>
            <a:r>
              <a:rPr lang="en-US" sz="1600" dirty="0" err="1" smtClean="0"/>
              <a:t>SalesForce</a:t>
            </a:r>
            <a:r>
              <a:rPr lang="en-US" sz="1600" dirty="0" smtClean="0"/>
              <a:t> “Obelisk”</a:t>
            </a:r>
          </a:p>
          <a:p>
            <a:r>
              <a:rPr lang="en-US" sz="1600" dirty="0" smtClean="0"/>
              <a:t>In San Francisco</a:t>
            </a:r>
            <a:endParaRPr lang="en-US" sz="1600" dirty="0"/>
          </a:p>
        </p:txBody>
      </p:sp>
    </p:spTree>
    <p:extLst>
      <p:ext uri="{BB962C8B-B14F-4D97-AF65-F5344CB8AC3E}">
        <p14:creationId xmlns:p14="http://schemas.microsoft.com/office/powerpoint/2010/main" val="31664028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45859" cy="1143000"/>
          </a:xfrm>
        </p:spPr>
        <p:txBody>
          <a:bodyPr/>
          <a:lstStyle/>
          <a:p>
            <a:r>
              <a:rPr lang="en-US" dirty="0" smtClean="0"/>
              <a:t>What’s it like?</a:t>
            </a:r>
            <a:endParaRPr lang="en-US" dirty="0"/>
          </a:p>
        </p:txBody>
      </p:sp>
      <p:sp>
        <p:nvSpPr>
          <p:cNvPr id="5" name="Content Placeholder 4"/>
          <p:cNvSpPr>
            <a:spLocks noGrp="1"/>
          </p:cNvSpPr>
          <p:nvPr>
            <p:ph idx="1"/>
          </p:nvPr>
        </p:nvSpPr>
        <p:spPr>
          <a:xfrm>
            <a:off x="197433" y="1439923"/>
            <a:ext cx="3429588" cy="4525963"/>
          </a:xfrm>
        </p:spPr>
        <p:txBody>
          <a:bodyPr>
            <a:noAutofit/>
          </a:bodyPr>
          <a:lstStyle/>
          <a:p>
            <a:r>
              <a:rPr lang="en-US" sz="2000" dirty="0" smtClean="0"/>
              <a:t>Social, not solo all the time</a:t>
            </a:r>
          </a:p>
          <a:p>
            <a:r>
              <a:rPr lang="en-US" sz="2000" dirty="0" smtClean="0"/>
              <a:t>Intense and competitive</a:t>
            </a:r>
          </a:p>
          <a:p>
            <a:r>
              <a:rPr lang="en-US" sz="2000" dirty="0" smtClean="0"/>
              <a:t>More turnover than some “stable” jobs</a:t>
            </a:r>
          </a:p>
          <a:p>
            <a:r>
              <a:rPr lang="en-US" sz="2000" dirty="0" smtClean="0"/>
              <a:t>Creative </a:t>
            </a:r>
            <a:r>
              <a:rPr lang="mr-IN" sz="2000" dirty="0" smtClean="0"/>
              <a:t>–</a:t>
            </a:r>
            <a:r>
              <a:rPr lang="en-US" sz="2000" dirty="0" smtClean="0"/>
              <a:t> you get to see your stuff work</a:t>
            </a:r>
          </a:p>
          <a:p>
            <a:r>
              <a:rPr lang="en-US" sz="2000" dirty="0" smtClean="0"/>
              <a:t>Good vibes </a:t>
            </a:r>
            <a:r>
              <a:rPr lang="mr-IN" sz="2000" dirty="0" smtClean="0"/>
              <a:t>–</a:t>
            </a:r>
            <a:r>
              <a:rPr lang="en-US" sz="2000" dirty="0" smtClean="0"/>
              <a:t> you benefit users</a:t>
            </a:r>
          </a:p>
          <a:p>
            <a:r>
              <a:rPr lang="en-US" sz="2000" dirty="0" smtClean="0"/>
              <a:t>Cross-disciplinary </a:t>
            </a:r>
            <a:r>
              <a:rPr lang="mr-IN" sz="2000" dirty="0" smtClean="0"/>
              <a:t>–</a:t>
            </a:r>
            <a:r>
              <a:rPr lang="en-US" sz="2000" dirty="0" smtClean="0"/>
              <a:t> a part of everything</a:t>
            </a:r>
          </a:p>
          <a:p>
            <a:r>
              <a:rPr lang="en-US" sz="2000" dirty="0" smtClean="0"/>
              <a:t>Long hours?  It depends</a:t>
            </a:r>
            <a:r>
              <a:rPr lang="mr-IN" sz="2000" dirty="0" smtClean="0"/>
              <a:t>…</a:t>
            </a:r>
            <a:endParaRPr lang="en-US" sz="2000" dirty="0"/>
          </a:p>
        </p:txBody>
      </p:sp>
      <p:pic>
        <p:nvPicPr>
          <p:cNvPr id="3" name="Picture 2"/>
          <p:cNvPicPr>
            <a:picLocks noChangeAspect="1"/>
          </p:cNvPicPr>
          <p:nvPr/>
        </p:nvPicPr>
        <p:blipFill>
          <a:blip r:embed="rId3"/>
          <a:stretch>
            <a:fillRect/>
          </a:stretch>
        </p:blipFill>
        <p:spPr>
          <a:xfrm>
            <a:off x="4515572" y="3541957"/>
            <a:ext cx="4445000" cy="2967963"/>
          </a:xfrm>
          <a:prstGeom prst="rect">
            <a:avLst/>
          </a:prstGeom>
        </p:spPr>
      </p:pic>
      <p:sp>
        <p:nvSpPr>
          <p:cNvPr id="4" name="TextBox 3"/>
          <p:cNvSpPr txBox="1"/>
          <p:nvPr/>
        </p:nvSpPr>
        <p:spPr>
          <a:xfrm>
            <a:off x="193481" y="5604412"/>
            <a:ext cx="4060258" cy="923330"/>
          </a:xfrm>
          <a:prstGeom prst="rect">
            <a:avLst/>
          </a:prstGeom>
          <a:noFill/>
        </p:spPr>
        <p:txBody>
          <a:bodyPr wrap="square" rtlCol="0">
            <a:spAutoFit/>
          </a:bodyPr>
          <a:lstStyle/>
          <a:p>
            <a:r>
              <a:rPr lang="en-US" i="1" dirty="0" smtClean="0"/>
              <a:t>Right </a:t>
            </a:r>
            <a:r>
              <a:rPr lang="mr-IN" dirty="0" smtClean="0"/>
              <a:t>–</a:t>
            </a:r>
            <a:r>
              <a:rPr lang="en-US" dirty="0" smtClean="0"/>
              <a:t> software engineers working at Google in India, and at Facebook’s headquarters.</a:t>
            </a:r>
            <a:endParaRPr lang="en-US" dirty="0"/>
          </a:p>
        </p:txBody>
      </p:sp>
      <p:pic>
        <p:nvPicPr>
          <p:cNvPr id="6" name="Picture 5"/>
          <p:cNvPicPr>
            <a:picLocks noChangeAspect="1"/>
          </p:cNvPicPr>
          <p:nvPr/>
        </p:nvPicPr>
        <p:blipFill>
          <a:blip r:embed="rId4"/>
          <a:stretch>
            <a:fillRect/>
          </a:stretch>
        </p:blipFill>
        <p:spPr>
          <a:xfrm>
            <a:off x="4515572" y="373209"/>
            <a:ext cx="4445000" cy="2971800"/>
          </a:xfrm>
          <a:prstGeom prst="rect">
            <a:avLst/>
          </a:prstGeom>
        </p:spPr>
      </p:pic>
    </p:spTree>
    <p:extLst>
      <p:ext uri="{BB962C8B-B14F-4D97-AF65-F5344CB8AC3E}">
        <p14:creationId xmlns:p14="http://schemas.microsoft.com/office/powerpoint/2010/main" val="32751783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a:t>
            </a:r>
            <a:r>
              <a:rPr lang="en-US" dirty="0" err="1" smtClean="0"/>
              <a:t>Hulman’s</a:t>
            </a:r>
            <a:r>
              <a:rPr lang="en-US" dirty="0" smtClean="0"/>
              <a:t> CS and SE programs</a:t>
            </a:r>
            <a:endParaRPr lang="en-US" dirty="0"/>
          </a:p>
        </p:txBody>
      </p:sp>
      <p:sp>
        <p:nvSpPr>
          <p:cNvPr id="3" name="Content Placeholder 2"/>
          <p:cNvSpPr>
            <a:spLocks noGrp="1"/>
          </p:cNvSpPr>
          <p:nvPr>
            <p:ph idx="1"/>
          </p:nvPr>
        </p:nvSpPr>
        <p:spPr/>
        <p:txBody>
          <a:bodyPr>
            <a:noAutofit/>
          </a:bodyPr>
          <a:lstStyle/>
          <a:p>
            <a:r>
              <a:rPr lang="en-US" sz="2000" dirty="0" smtClean="0"/>
              <a:t>See the brochure we handed out!</a:t>
            </a:r>
          </a:p>
          <a:p>
            <a:r>
              <a:rPr lang="en-US" sz="2000" dirty="0" smtClean="0"/>
              <a:t>Experiential learning emulates industry.</a:t>
            </a:r>
          </a:p>
          <a:p>
            <a:r>
              <a:rPr lang="en-US" sz="2000" dirty="0" smtClean="0"/>
              <a:t>Faculty support based on our experience.</a:t>
            </a:r>
          </a:p>
          <a:p>
            <a:r>
              <a:rPr lang="en-US" sz="2000" dirty="0" smtClean="0"/>
              <a:t>Students support each other’s studies.</a:t>
            </a:r>
          </a:p>
          <a:p>
            <a:r>
              <a:rPr lang="en-US" sz="2000" dirty="0" smtClean="0"/>
              <a:t>Project and team-based courses.</a:t>
            </a:r>
          </a:p>
          <a:p>
            <a:r>
              <a:rPr lang="en-US" sz="2000" dirty="0" smtClean="0"/>
              <a:t>Choice of CS, SE, or both majors.</a:t>
            </a:r>
          </a:p>
          <a:p>
            <a:r>
              <a:rPr lang="en-US" sz="2000" dirty="0" smtClean="0"/>
              <a:t>International components, </a:t>
            </a:r>
            <a:br>
              <a:rPr lang="en-US" sz="2000" dirty="0" smtClean="0"/>
            </a:br>
            <a:r>
              <a:rPr lang="en-US" sz="2000" dirty="0" smtClean="0"/>
              <a:t>including getting an international </a:t>
            </a:r>
            <a:br>
              <a:rPr lang="en-US" sz="2000" dirty="0" smtClean="0"/>
            </a:br>
            <a:r>
              <a:rPr lang="en-US" sz="2000" dirty="0" smtClean="0"/>
              <a:t>CS degree.</a:t>
            </a:r>
          </a:p>
          <a:p>
            <a:r>
              <a:rPr lang="en-US" sz="2000" dirty="0" smtClean="0"/>
              <a:t>Data science second major and </a:t>
            </a:r>
            <a:br>
              <a:rPr lang="en-US" sz="2000" dirty="0" smtClean="0"/>
            </a:br>
            <a:r>
              <a:rPr lang="en-US" sz="2000" dirty="0" smtClean="0"/>
              <a:t>Robotics minor options.</a:t>
            </a:r>
          </a:p>
          <a:p>
            <a:r>
              <a:rPr lang="en-US" sz="2000" dirty="0" smtClean="0"/>
              <a:t>Opportunities for great internships</a:t>
            </a:r>
            <a:br>
              <a:rPr lang="en-US" sz="2000" dirty="0" smtClean="0"/>
            </a:br>
            <a:r>
              <a:rPr lang="en-US" sz="2000" dirty="0" smtClean="0"/>
              <a:t>as you study here.</a:t>
            </a:r>
            <a:endParaRPr lang="en-US" sz="20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39000"/>
                    </a14:imgEffect>
                  </a14:imgLayer>
                </a14:imgProps>
              </a:ext>
            </a:extLst>
          </a:blip>
          <a:stretch>
            <a:fillRect/>
          </a:stretch>
        </p:blipFill>
        <p:spPr>
          <a:xfrm>
            <a:off x="4684377" y="3190887"/>
            <a:ext cx="4320876" cy="2880584"/>
          </a:xfrm>
          <a:prstGeom prst="rect">
            <a:avLst/>
          </a:prstGeom>
        </p:spPr>
      </p:pic>
      <p:sp>
        <p:nvSpPr>
          <p:cNvPr id="5" name="TextBox 4"/>
          <p:cNvSpPr txBox="1"/>
          <p:nvPr/>
        </p:nvSpPr>
        <p:spPr>
          <a:xfrm>
            <a:off x="4941550" y="6157656"/>
            <a:ext cx="3364360" cy="369332"/>
          </a:xfrm>
          <a:prstGeom prst="rect">
            <a:avLst/>
          </a:prstGeom>
          <a:noFill/>
        </p:spPr>
        <p:txBody>
          <a:bodyPr wrap="none" rtlCol="0">
            <a:spAutoFit/>
          </a:bodyPr>
          <a:lstStyle/>
          <a:p>
            <a:r>
              <a:rPr lang="en-US" i="1" dirty="0" smtClean="0"/>
              <a:t>Above</a:t>
            </a:r>
            <a:r>
              <a:rPr lang="en-US" dirty="0" smtClean="0"/>
              <a:t> </a:t>
            </a:r>
            <a:r>
              <a:rPr lang="mr-IN" dirty="0" smtClean="0"/>
              <a:t>–</a:t>
            </a:r>
            <a:r>
              <a:rPr lang="en-US" dirty="0" smtClean="0"/>
              <a:t> I “uphold” our programs!</a:t>
            </a:r>
            <a:endParaRPr lang="en-US" dirty="0"/>
          </a:p>
        </p:txBody>
      </p:sp>
    </p:spTree>
    <p:extLst>
      <p:ext uri="{BB962C8B-B14F-4D97-AF65-F5344CB8AC3E}">
        <p14:creationId xmlns:p14="http://schemas.microsoft.com/office/powerpoint/2010/main" val="23728778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Rose’s department is “CSSE”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offer both CS and SE majors:</a:t>
            </a:r>
          </a:p>
          <a:p>
            <a:pPr lvl="1"/>
            <a:r>
              <a:rPr lang="en-US" dirty="0" smtClean="0"/>
              <a:t>CS has extra courses in theory </a:t>
            </a:r>
            <a:br>
              <a:rPr lang="en-US" dirty="0" smtClean="0"/>
            </a:br>
            <a:r>
              <a:rPr lang="en-US" dirty="0" smtClean="0"/>
              <a:t>of computing.</a:t>
            </a:r>
          </a:p>
          <a:p>
            <a:pPr lvl="1"/>
            <a:r>
              <a:rPr lang="en-US" dirty="0" smtClean="0"/>
              <a:t>SE has extra courses in building </a:t>
            </a:r>
            <a:br>
              <a:rPr lang="en-US" dirty="0" smtClean="0"/>
            </a:br>
            <a:r>
              <a:rPr lang="en-US" dirty="0" smtClean="0"/>
              <a:t>industry-quality systems.</a:t>
            </a:r>
          </a:p>
          <a:p>
            <a:r>
              <a:rPr lang="en-US" dirty="0" smtClean="0"/>
              <a:t>Both majors have theory as well as practice.</a:t>
            </a:r>
          </a:p>
          <a:p>
            <a:pPr lvl="1"/>
            <a:r>
              <a:rPr lang="en-US" dirty="0" smtClean="0"/>
              <a:t>E.g., both include a Senior Project.</a:t>
            </a:r>
          </a:p>
          <a:p>
            <a:pPr lvl="1"/>
            <a:r>
              <a:rPr lang="en-US" dirty="0" smtClean="0"/>
              <a:t>CS majors can opt to do a Thesis instead.</a:t>
            </a:r>
          </a:p>
          <a:p>
            <a:pPr lvl="1"/>
            <a:endParaRPr lang="en-US" dirty="0" smtClean="0"/>
          </a:p>
          <a:p>
            <a:r>
              <a:rPr lang="en-US" dirty="0" smtClean="0"/>
              <a:t>Rose is only 1 of 29 schools in the US to have an ABET-accredited SE program.</a:t>
            </a:r>
            <a:endParaRPr lang="en-US" dirty="0"/>
          </a:p>
        </p:txBody>
      </p:sp>
      <p:sp>
        <p:nvSpPr>
          <p:cNvPr id="4" name="TextBox 3"/>
          <p:cNvSpPr txBox="1"/>
          <p:nvPr/>
        </p:nvSpPr>
        <p:spPr>
          <a:xfrm>
            <a:off x="7102006" y="1417638"/>
            <a:ext cx="2041994" cy="923330"/>
          </a:xfrm>
          <a:prstGeom prst="rect">
            <a:avLst/>
          </a:prstGeom>
          <a:noFill/>
        </p:spPr>
        <p:txBody>
          <a:bodyPr wrap="square" rtlCol="0">
            <a:spAutoFit/>
          </a:bodyPr>
          <a:lstStyle/>
          <a:p>
            <a:r>
              <a:rPr lang="en-US" dirty="0" smtClean="0"/>
              <a:t>What you’ll do in your </a:t>
            </a:r>
            <a:r>
              <a:rPr lang="en-US" b="1" dirty="0" smtClean="0"/>
              <a:t>career</a:t>
            </a:r>
            <a:r>
              <a:rPr lang="en-US" dirty="0" smtClean="0"/>
              <a:t> as a software engineer:</a:t>
            </a:r>
            <a:endParaRPr lang="en-US" dirty="0"/>
          </a:p>
        </p:txBody>
      </p:sp>
      <p:sp>
        <p:nvSpPr>
          <p:cNvPr id="5" name="TextBox 4"/>
          <p:cNvSpPr txBox="1"/>
          <p:nvPr/>
        </p:nvSpPr>
        <p:spPr>
          <a:xfrm>
            <a:off x="7152806" y="2463800"/>
            <a:ext cx="1333500" cy="646331"/>
          </a:xfrm>
          <a:prstGeom prst="rect">
            <a:avLst/>
          </a:prstGeom>
          <a:noFill/>
        </p:spPr>
        <p:txBody>
          <a:bodyPr wrap="square" rtlCol="0">
            <a:spAutoFit/>
          </a:bodyPr>
          <a:lstStyle/>
          <a:p>
            <a:r>
              <a:rPr lang="en-US" dirty="0" smtClean="0"/>
              <a:t>Mostly the “practice”</a:t>
            </a:r>
            <a:endParaRPr lang="en-US" dirty="0"/>
          </a:p>
        </p:txBody>
      </p:sp>
      <p:cxnSp>
        <p:nvCxnSpPr>
          <p:cNvPr id="7" name="Straight Arrow Connector 6"/>
          <p:cNvCxnSpPr/>
          <p:nvPr/>
        </p:nvCxnSpPr>
        <p:spPr>
          <a:xfrm>
            <a:off x="5588000" y="2340968"/>
            <a:ext cx="1514006" cy="300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588000" y="2768600"/>
            <a:ext cx="1514006" cy="3923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567159" y="4672686"/>
            <a:ext cx="7919147" cy="176304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14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modest proposal</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If you are sure you want to do something else,</a:t>
            </a:r>
          </a:p>
          <a:p>
            <a:r>
              <a:rPr lang="en-US" sz="2800" dirty="0" smtClean="0"/>
              <a:t>Go get a degree in that AND CS or SE.  Or,</a:t>
            </a:r>
          </a:p>
          <a:p>
            <a:r>
              <a:rPr lang="en-US" sz="2800" dirty="0" smtClean="0"/>
              <a:t>Get a minor in CS or SE.</a:t>
            </a:r>
          </a:p>
          <a:p>
            <a:r>
              <a:rPr lang="en-US" sz="2800" dirty="0" smtClean="0"/>
              <a:t>A huge percentage of people </a:t>
            </a:r>
            <a:br>
              <a:rPr lang="en-US" sz="2800" dirty="0" smtClean="0"/>
            </a:br>
            <a:r>
              <a:rPr lang="en-US" sz="2800" dirty="0" smtClean="0"/>
              <a:t>with other majors end up </a:t>
            </a:r>
            <a:br>
              <a:rPr lang="en-US" sz="2800" dirty="0" smtClean="0"/>
            </a:br>
            <a:r>
              <a:rPr lang="en-US" sz="2800" dirty="0" smtClean="0"/>
              <a:t>working with software </a:t>
            </a:r>
            <a:br>
              <a:rPr lang="en-US" sz="2800" dirty="0" smtClean="0"/>
            </a:br>
            <a:r>
              <a:rPr lang="en-US" sz="2800" dirty="0" smtClean="0"/>
              <a:t>because</a:t>
            </a:r>
          </a:p>
          <a:p>
            <a:pPr lvl="1"/>
            <a:r>
              <a:rPr lang="en-US" sz="2400" dirty="0" smtClean="0"/>
              <a:t>Software is a big part of their </a:t>
            </a:r>
            <a:br>
              <a:rPr lang="en-US" sz="2400" dirty="0" smtClean="0"/>
            </a:br>
            <a:r>
              <a:rPr lang="en-US" sz="2400" dirty="0" smtClean="0"/>
              <a:t>field, and</a:t>
            </a:r>
          </a:p>
          <a:p>
            <a:pPr lvl="1"/>
            <a:r>
              <a:rPr lang="en-US" sz="2400" dirty="0" smtClean="0"/>
              <a:t>Creating software is where the </a:t>
            </a:r>
            <a:br>
              <a:rPr lang="en-US" sz="2400" dirty="0" smtClean="0"/>
            </a:br>
            <a:r>
              <a:rPr lang="en-US" sz="2400" dirty="0" smtClean="0"/>
              <a:t>jobs are.</a:t>
            </a:r>
            <a:endParaRPr lang="en-US" sz="2400" dirty="0"/>
          </a:p>
        </p:txBody>
      </p:sp>
      <p:pic>
        <p:nvPicPr>
          <p:cNvPr id="5" name="Picture 4"/>
          <p:cNvPicPr>
            <a:picLocks noChangeAspect="1"/>
          </p:cNvPicPr>
          <p:nvPr/>
        </p:nvPicPr>
        <p:blipFill>
          <a:blip r:embed="rId3"/>
          <a:stretch>
            <a:fillRect/>
          </a:stretch>
        </p:blipFill>
        <p:spPr>
          <a:xfrm>
            <a:off x="5536027" y="2839299"/>
            <a:ext cx="3349050" cy="2240331"/>
          </a:xfrm>
          <a:prstGeom prst="rect">
            <a:avLst/>
          </a:prstGeom>
        </p:spPr>
      </p:pic>
      <p:sp>
        <p:nvSpPr>
          <p:cNvPr id="6" name="TextBox 5"/>
          <p:cNvSpPr txBox="1"/>
          <p:nvPr/>
        </p:nvSpPr>
        <p:spPr>
          <a:xfrm>
            <a:off x="5462036" y="5202833"/>
            <a:ext cx="3423041" cy="1200329"/>
          </a:xfrm>
          <a:prstGeom prst="rect">
            <a:avLst/>
          </a:prstGeom>
          <a:noFill/>
        </p:spPr>
        <p:txBody>
          <a:bodyPr wrap="square" rtlCol="0">
            <a:spAutoFit/>
          </a:bodyPr>
          <a:lstStyle/>
          <a:p>
            <a:r>
              <a:rPr lang="en-US" dirty="0" smtClean="0"/>
              <a:t>Say, you love working for non-profits. They need software, badly.  How’s that going to happen?  How about you?</a:t>
            </a:r>
            <a:endParaRPr lang="en-US" dirty="0"/>
          </a:p>
        </p:txBody>
      </p:sp>
    </p:spTree>
    <p:extLst>
      <p:ext uri="{BB962C8B-B14F-4D97-AF65-F5344CB8AC3E}">
        <p14:creationId xmlns:p14="http://schemas.microsoft.com/office/powerpoint/2010/main" val="45727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Maybe you want to be an ME?</a:t>
            </a:r>
            <a:endParaRPr lang="en-US" dirty="0"/>
          </a:p>
        </p:txBody>
      </p:sp>
      <p:sp>
        <p:nvSpPr>
          <p:cNvPr id="3" name="Content Placeholder 2"/>
          <p:cNvSpPr>
            <a:spLocks noGrp="1"/>
          </p:cNvSpPr>
          <p:nvPr>
            <p:ph idx="1"/>
          </p:nvPr>
        </p:nvSpPr>
        <p:spPr>
          <a:xfrm>
            <a:off x="457200" y="1452252"/>
            <a:ext cx="8229600" cy="4525963"/>
          </a:xfrm>
        </p:spPr>
        <p:txBody>
          <a:bodyPr/>
          <a:lstStyle/>
          <a:p>
            <a:r>
              <a:rPr lang="en-US" dirty="0" smtClean="0"/>
              <a:t>VP from Ford who is on one of our department advisory committees, in 2014:</a:t>
            </a:r>
          </a:p>
          <a:p>
            <a:r>
              <a:rPr lang="en-US" dirty="0" smtClean="0"/>
              <a:t>“By 2016, every Ford will need to have 200 million lines of code running in it.  I don’t know how we are going to get there.”</a:t>
            </a:r>
            <a:endParaRPr lang="en-US" dirty="0"/>
          </a:p>
        </p:txBody>
      </p:sp>
      <p:pic>
        <p:nvPicPr>
          <p:cNvPr id="4" name="Picture 3"/>
          <p:cNvPicPr>
            <a:picLocks noChangeAspect="1"/>
          </p:cNvPicPr>
          <p:nvPr/>
        </p:nvPicPr>
        <p:blipFill>
          <a:blip r:embed="rId3"/>
          <a:stretch>
            <a:fillRect/>
          </a:stretch>
        </p:blipFill>
        <p:spPr>
          <a:xfrm>
            <a:off x="4130439" y="3869862"/>
            <a:ext cx="4972822" cy="3282063"/>
          </a:xfrm>
          <a:prstGeom prst="rect">
            <a:avLst/>
          </a:prstGeom>
        </p:spPr>
      </p:pic>
      <p:sp>
        <p:nvSpPr>
          <p:cNvPr id="5" name="TextBox 4"/>
          <p:cNvSpPr txBox="1"/>
          <p:nvPr/>
        </p:nvSpPr>
        <p:spPr>
          <a:xfrm>
            <a:off x="789099" y="5165846"/>
            <a:ext cx="3119409" cy="1200329"/>
          </a:xfrm>
          <a:prstGeom prst="rect">
            <a:avLst/>
          </a:prstGeom>
          <a:noFill/>
        </p:spPr>
        <p:txBody>
          <a:bodyPr wrap="square" rtlCol="0">
            <a:spAutoFit/>
          </a:bodyPr>
          <a:lstStyle/>
          <a:p>
            <a:r>
              <a:rPr lang="en-US" dirty="0" smtClean="0"/>
              <a:t>The 2016 Ford Fusion Hybrid </a:t>
            </a:r>
            <a:r>
              <a:rPr lang="mr-IN" dirty="0" smtClean="0"/>
              <a:t>–</a:t>
            </a:r>
            <a:r>
              <a:rPr lang="en-US" dirty="0" smtClean="0"/>
              <a:t> a pretty complex machine.  Or, is it a computer with a machine?</a:t>
            </a:r>
            <a:endParaRPr lang="en-US" dirty="0"/>
          </a:p>
        </p:txBody>
      </p:sp>
    </p:spTree>
    <p:extLst>
      <p:ext uri="{BB962C8B-B14F-4D97-AF65-F5344CB8AC3E}">
        <p14:creationId xmlns:p14="http://schemas.microsoft.com/office/powerpoint/2010/main" val="128424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 there be jobs?</a:t>
            </a:r>
            <a:endParaRPr lang="en-US" dirty="0"/>
          </a:p>
        </p:txBody>
      </p:sp>
      <p:pic>
        <p:nvPicPr>
          <p:cNvPr id="5" name="Picture 4"/>
          <p:cNvPicPr>
            <a:picLocks noChangeAspect="1"/>
          </p:cNvPicPr>
          <p:nvPr/>
        </p:nvPicPr>
        <p:blipFill>
          <a:blip r:embed="rId3"/>
          <a:stretch>
            <a:fillRect/>
          </a:stretch>
        </p:blipFill>
        <p:spPr>
          <a:xfrm>
            <a:off x="220544" y="2161496"/>
            <a:ext cx="8737600" cy="2832100"/>
          </a:xfrm>
          <a:prstGeom prst="rect">
            <a:avLst/>
          </a:prstGeom>
        </p:spPr>
      </p:pic>
      <p:sp>
        <p:nvSpPr>
          <p:cNvPr id="3" name="TextBox 2"/>
          <p:cNvSpPr txBox="1"/>
          <p:nvPr/>
        </p:nvSpPr>
        <p:spPr>
          <a:xfrm>
            <a:off x="0" y="5702386"/>
            <a:ext cx="9141145" cy="369332"/>
          </a:xfrm>
          <a:prstGeom prst="rect">
            <a:avLst/>
          </a:prstGeom>
          <a:noFill/>
        </p:spPr>
        <p:txBody>
          <a:bodyPr wrap="none" rtlCol="0">
            <a:spAutoFit/>
          </a:bodyPr>
          <a:lstStyle/>
          <a:p>
            <a:r>
              <a:rPr lang="en-US" dirty="0" smtClean="0"/>
              <a:t>The US Bureau of Labor Statistics now has the job growth for 2016-2026 as 30.7% (255,000 jobs)</a:t>
            </a:r>
            <a:endParaRPr lang="en-US" dirty="0"/>
          </a:p>
        </p:txBody>
      </p:sp>
      <p:cxnSp>
        <p:nvCxnSpPr>
          <p:cNvPr id="6" name="Straight Arrow Connector 5"/>
          <p:cNvCxnSpPr/>
          <p:nvPr/>
        </p:nvCxnSpPr>
        <p:spPr>
          <a:xfrm flipV="1">
            <a:off x="6743700" y="1714500"/>
            <a:ext cx="1549400" cy="162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70600" y="3340100"/>
            <a:ext cx="673100" cy="444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04200" y="1316038"/>
            <a:ext cx="908497" cy="369332"/>
          </a:xfrm>
          <a:prstGeom prst="rect">
            <a:avLst/>
          </a:prstGeom>
          <a:noFill/>
        </p:spPr>
        <p:txBody>
          <a:bodyPr wrap="none" rtlCol="0">
            <a:spAutoFit/>
          </a:bodyPr>
          <a:lstStyle/>
          <a:p>
            <a:r>
              <a:rPr lang="en-US" dirty="0" smtClean="0"/>
              <a:t>Revised</a:t>
            </a:r>
            <a:endParaRPr lang="en-US" dirty="0"/>
          </a:p>
        </p:txBody>
      </p:sp>
    </p:spTree>
    <p:extLst>
      <p:ext uri="{BB962C8B-B14F-4D97-AF65-F5344CB8AC3E}">
        <p14:creationId xmlns:p14="http://schemas.microsoft.com/office/powerpoint/2010/main" val="496214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STEM career comparisons</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1551464536"/>
              </p:ext>
            </p:extLst>
          </p:nvPr>
        </p:nvGraphicFramePr>
        <p:xfrm>
          <a:off x="1054100" y="1506538"/>
          <a:ext cx="7289800" cy="4483100"/>
        </p:xfrm>
        <a:graphic>
          <a:graphicData uri="http://schemas.openxmlformats.org/drawingml/2006/chart">
            <c:chart xmlns:c="http://schemas.openxmlformats.org/drawingml/2006/chart" xmlns:r="http://schemas.openxmlformats.org/officeDocument/2006/relationships" r:id="rId3"/>
          </a:graphicData>
        </a:graphic>
      </p:graphicFrame>
      <p:sp>
        <p:nvSpPr>
          <p:cNvPr id="4" name="Oval 3"/>
          <p:cNvSpPr/>
          <p:nvPr/>
        </p:nvSpPr>
        <p:spPr>
          <a:xfrm>
            <a:off x="1016000" y="1443038"/>
            <a:ext cx="2959100" cy="142716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35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you do?</a:t>
            </a:r>
            <a:endParaRPr lang="en-US" dirty="0"/>
          </a:p>
        </p:txBody>
      </p:sp>
      <p:pic>
        <p:nvPicPr>
          <p:cNvPr id="4" name="Picture 3"/>
          <p:cNvPicPr>
            <a:picLocks noChangeAspect="1"/>
          </p:cNvPicPr>
          <p:nvPr/>
        </p:nvPicPr>
        <p:blipFill>
          <a:blip r:embed="rId3"/>
          <a:stretch>
            <a:fillRect/>
          </a:stretch>
        </p:blipFill>
        <p:spPr>
          <a:xfrm>
            <a:off x="0" y="1417638"/>
            <a:ext cx="9144000" cy="4936848"/>
          </a:xfrm>
          <a:prstGeom prst="rect">
            <a:avLst/>
          </a:prstGeom>
        </p:spPr>
      </p:pic>
    </p:spTree>
    <p:extLst>
      <p:ext uri="{BB962C8B-B14F-4D97-AF65-F5344CB8AC3E}">
        <p14:creationId xmlns:p14="http://schemas.microsoft.com/office/powerpoint/2010/main" val="34786028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activities</a:t>
            </a:r>
            <a:endParaRPr lang="en-US" dirty="0"/>
          </a:p>
        </p:txBody>
      </p:sp>
      <p:sp>
        <p:nvSpPr>
          <p:cNvPr id="3" name="Content Placeholder 2"/>
          <p:cNvSpPr>
            <a:spLocks noGrp="1"/>
          </p:cNvSpPr>
          <p:nvPr>
            <p:ph idx="1"/>
          </p:nvPr>
        </p:nvSpPr>
        <p:spPr/>
        <p:txBody>
          <a:bodyPr>
            <a:normAutofit/>
          </a:bodyPr>
          <a:lstStyle/>
          <a:p>
            <a:r>
              <a:rPr lang="en-US" sz="2800" dirty="0" smtClean="0"/>
              <a:t>Talk to customers about what they want</a:t>
            </a:r>
          </a:p>
          <a:p>
            <a:r>
              <a:rPr lang="en-US" sz="2800" dirty="0" smtClean="0"/>
              <a:t>Design systems</a:t>
            </a:r>
          </a:p>
          <a:p>
            <a:r>
              <a:rPr lang="en-US" sz="2800" dirty="0" smtClean="0"/>
              <a:t>Write and test code </a:t>
            </a:r>
            <a:r>
              <a:rPr lang="mr-IN" sz="2800" dirty="0" smtClean="0"/>
              <a:t>–</a:t>
            </a:r>
            <a:r>
              <a:rPr lang="en-US" sz="2800" dirty="0" smtClean="0"/>
              <a:t> on teams</a:t>
            </a:r>
          </a:p>
          <a:p>
            <a:r>
              <a:rPr lang="en-US" sz="2800" dirty="0" smtClean="0"/>
              <a:t>Test the whole system</a:t>
            </a:r>
          </a:p>
          <a:p>
            <a:r>
              <a:rPr lang="en-US" sz="2800" dirty="0" smtClean="0"/>
              <a:t>Deliver it to customers</a:t>
            </a:r>
          </a:p>
          <a:p>
            <a:r>
              <a:rPr lang="en-US" sz="2800" dirty="0" smtClean="0"/>
              <a:t>Lead other developers</a:t>
            </a:r>
          </a:p>
          <a:p>
            <a:r>
              <a:rPr lang="en-US" sz="2800" dirty="0" smtClean="0"/>
              <a:t>Improve how software</a:t>
            </a:r>
            <a:br>
              <a:rPr lang="en-US" sz="2800" dirty="0" smtClean="0"/>
            </a:br>
            <a:r>
              <a:rPr lang="en-US" sz="2800" dirty="0" smtClean="0"/>
              <a:t>is developed</a:t>
            </a:r>
            <a:endParaRPr lang="en-US" sz="2800" dirty="0"/>
          </a:p>
        </p:txBody>
      </p:sp>
      <p:pic>
        <p:nvPicPr>
          <p:cNvPr id="4" name="Picture 3"/>
          <p:cNvPicPr>
            <a:picLocks noChangeAspect="1"/>
          </p:cNvPicPr>
          <p:nvPr/>
        </p:nvPicPr>
        <p:blipFill>
          <a:blip r:embed="rId3"/>
          <a:stretch>
            <a:fillRect/>
          </a:stretch>
        </p:blipFill>
        <p:spPr>
          <a:xfrm>
            <a:off x="4812089" y="4272117"/>
            <a:ext cx="4243411" cy="2390455"/>
          </a:xfrm>
          <a:prstGeom prst="rect">
            <a:avLst/>
          </a:prstGeom>
        </p:spPr>
      </p:pic>
      <p:sp>
        <p:nvSpPr>
          <p:cNvPr id="5" name="TextBox 4"/>
          <p:cNvSpPr txBox="1"/>
          <p:nvPr/>
        </p:nvSpPr>
        <p:spPr>
          <a:xfrm>
            <a:off x="1279655" y="6302344"/>
            <a:ext cx="3247933" cy="369332"/>
          </a:xfrm>
          <a:prstGeom prst="rect">
            <a:avLst/>
          </a:prstGeom>
          <a:noFill/>
        </p:spPr>
        <p:txBody>
          <a:bodyPr wrap="none" rtlCol="0">
            <a:spAutoFit/>
          </a:bodyPr>
          <a:lstStyle/>
          <a:p>
            <a:r>
              <a:rPr lang="en-US" dirty="0" smtClean="0"/>
              <a:t>“This is exactly what I wanted</a:t>
            </a:r>
            <a:r>
              <a:rPr lang="mr-IN" dirty="0" smtClean="0"/>
              <a:t>…</a:t>
            </a:r>
            <a:r>
              <a:rPr lang="en-US" dirty="0" smtClean="0"/>
              <a:t>”</a:t>
            </a:r>
            <a:endParaRPr lang="en-US" dirty="0"/>
          </a:p>
        </p:txBody>
      </p:sp>
    </p:spTree>
    <p:extLst>
      <p:ext uri="{BB962C8B-B14F-4D97-AF65-F5344CB8AC3E}">
        <p14:creationId xmlns:p14="http://schemas.microsoft.com/office/powerpoint/2010/main" val="3317601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Growing trend -- The teams are “Agile”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What’s that mean?</a:t>
            </a:r>
          </a:p>
          <a:p>
            <a:r>
              <a:rPr lang="en-US" b="1" dirty="0" smtClean="0"/>
              <a:t>Individuals </a:t>
            </a:r>
            <a:r>
              <a:rPr lang="en-US" b="1" dirty="0"/>
              <a:t>and interactions</a:t>
            </a:r>
            <a:r>
              <a:rPr lang="en-US" dirty="0"/>
              <a:t> over processes and tools</a:t>
            </a:r>
          </a:p>
          <a:p>
            <a:r>
              <a:rPr lang="en-US" b="1" dirty="0"/>
              <a:t>Working software</a:t>
            </a:r>
            <a:r>
              <a:rPr lang="en-US" dirty="0"/>
              <a:t> over comprehensive documentation</a:t>
            </a:r>
          </a:p>
          <a:p>
            <a:r>
              <a:rPr lang="en-US" b="1" dirty="0"/>
              <a:t>Customer collaboration</a:t>
            </a:r>
            <a:r>
              <a:rPr lang="en-US" dirty="0"/>
              <a:t> over contract negotiation</a:t>
            </a:r>
          </a:p>
          <a:p>
            <a:r>
              <a:rPr lang="en-US" b="1" dirty="0"/>
              <a:t>Responding to change</a:t>
            </a:r>
            <a:r>
              <a:rPr lang="en-US" dirty="0"/>
              <a:t> over following a </a:t>
            </a:r>
            <a:r>
              <a:rPr lang="en-US" dirty="0" smtClean="0"/>
              <a:t>plan</a:t>
            </a:r>
          </a:p>
          <a:p>
            <a:endParaRPr lang="en-US" dirty="0" smtClean="0"/>
          </a:p>
          <a:p>
            <a:pPr>
              <a:buFont typeface="Wingdings" charset="2"/>
              <a:buChar char="Ø"/>
            </a:pPr>
            <a:r>
              <a:rPr lang="en-US" dirty="0" smtClean="0"/>
              <a:t>In other words </a:t>
            </a:r>
            <a:r>
              <a:rPr lang="mr-IN" dirty="0" smtClean="0"/>
              <a:t>–</a:t>
            </a:r>
            <a:r>
              <a:rPr lang="en-US" dirty="0" smtClean="0"/>
              <a:t> </a:t>
            </a:r>
            <a:br>
              <a:rPr lang="en-US" dirty="0" smtClean="0"/>
            </a:br>
            <a:r>
              <a:rPr lang="en-US" dirty="0" smtClean="0"/>
              <a:t>“empowered” teams </a:t>
            </a:r>
            <a:r>
              <a:rPr lang="en-US" dirty="0" err="1" smtClean="0"/>
              <a:t>vs</a:t>
            </a:r>
            <a:r>
              <a:rPr lang="en-US" dirty="0" smtClean="0"/>
              <a:t> </a:t>
            </a:r>
            <a:br>
              <a:rPr lang="en-US" dirty="0" smtClean="0"/>
            </a:br>
            <a:r>
              <a:rPr lang="en-US" dirty="0" smtClean="0"/>
              <a:t>“managed” teams</a:t>
            </a:r>
            <a:endParaRPr lang="en-US" dirty="0"/>
          </a:p>
          <a:p>
            <a:endParaRPr lang="en-US" dirty="0"/>
          </a:p>
        </p:txBody>
      </p:sp>
      <p:pic>
        <p:nvPicPr>
          <p:cNvPr id="4" name="Picture 3"/>
          <p:cNvPicPr>
            <a:picLocks noChangeAspect="1"/>
          </p:cNvPicPr>
          <p:nvPr/>
        </p:nvPicPr>
        <p:blipFill>
          <a:blip r:embed="rId3"/>
          <a:stretch>
            <a:fillRect/>
          </a:stretch>
        </p:blipFill>
        <p:spPr>
          <a:xfrm>
            <a:off x="5070513" y="4129797"/>
            <a:ext cx="3956144" cy="2626879"/>
          </a:xfrm>
          <a:prstGeom prst="rect">
            <a:avLst/>
          </a:prstGeom>
        </p:spPr>
      </p:pic>
      <p:sp>
        <p:nvSpPr>
          <p:cNvPr id="5" name="TextBox 4"/>
          <p:cNvSpPr txBox="1"/>
          <p:nvPr/>
        </p:nvSpPr>
        <p:spPr>
          <a:xfrm>
            <a:off x="1395112" y="5885613"/>
            <a:ext cx="3675401" cy="646331"/>
          </a:xfrm>
          <a:prstGeom prst="rect">
            <a:avLst/>
          </a:prstGeom>
          <a:noFill/>
        </p:spPr>
        <p:txBody>
          <a:bodyPr wrap="square" rtlCol="0">
            <a:spAutoFit/>
          </a:bodyPr>
          <a:lstStyle/>
          <a:p>
            <a:r>
              <a:rPr lang="en-US" i="1" dirty="0" smtClean="0"/>
              <a:t>Right</a:t>
            </a:r>
            <a:r>
              <a:rPr lang="en-US" dirty="0" smtClean="0"/>
              <a:t> </a:t>
            </a:r>
            <a:r>
              <a:rPr lang="mr-IN" dirty="0" smtClean="0"/>
              <a:t>–</a:t>
            </a:r>
            <a:r>
              <a:rPr lang="en-US" dirty="0" smtClean="0"/>
              <a:t> An Agile team decides how they are doing, using </a:t>
            </a:r>
            <a:r>
              <a:rPr lang="en-US" dirty="0" err="1" smtClean="0"/>
              <a:t>PostIt</a:t>
            </a:r>
            <a:r>
              <a:rPr lang="en-US" dirty="0" smtClean="0"/>
              <a:t> notes.</a:t>
            </a:r>
            <a:endParaRPr lang="en-US" dirty="0"/>
          </a:p>
        </p:txBody>
      </p:sp>
    </p:spTree>
    <p:extLst>
      <p:ext uri="{BB962C8B-B14F-4D97-AF65-F5344CB8AC3E}">
        <p14:creationId xmlns:p14="http://schemas.microsoft.com/office/powerpoint/2010/main" val="19578362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rewarding?</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In </a:t>
            </a:r>
            <a:r>
              <a:rPr lang="en-US" sz="2800" dirty="0"/>
              <a:t>2014, </a:t>
            </a:r>
            <a:r>
              <a:rPr lang="en-US" sz="2800" dirty="0">
                <a:hlinkClick r:id="rId3"/>
              </a:rPr>
              <a:t>U.S. News &amp; World Report </a:t>
            </a:r>
            <a:r>
              <a:rPr lang="en-US" sz="2800" dirty="0"/>
              <a:t>listed software developer as the best job in the country </a:t>
            </a:r>
            <a:endParaRPr lang="en-US" sz="2800" dirty="0" smtClean="0"/>
          </a:p>
          <a:p>
            <a:pPr marL="0" indent="0">
              <a:buNone/>
            </a:pPr>
            <a:r>
              <a:rPr lang="en-US" sz="2800" dirty="0" smtClean="0"/>
              <a:t>and</a:t>
            </a:r>
            <a:r>
              <a:rPr lang="en-US" sz="2800" dirty="0"/>
              <a:t> </a:t>
            </a:r>
            <a:r>
              <a:rPr lang="en-US" sz="2800" dirty="0">
                <a:hlinkClick r:id="rId4"/>
              </a:rPr>
              <a:t>Career Cast</a:t>
            </a:r>
            <a:r>
              <a:rPr lang="en-US" sz="2800" dirty="0"/>
              <a:t> ranked it as the 7th best career field. </a:t>
            </a:r>
          </a:p>
          <a:p>
            <a:pPr marL="0" indent="0">
              <a:buNone/>
            </a:pPr>
            <a:endParaRPr lang="en-US" sz="2800" dirty="0" smtClean="0"/>
          </a:p>
          <a:p>
            <a:pPr marL="0" indent="0">
              <a:buNone/>
            </a:pPr>
            <a:r>
              <a:rPr lang="en-US" sz="2000" dirty="0" smtClean="0"/>
              <a:t>From https://</a:t>
            </a:r>
            <a:r>
              <a:rPr lang="en-US" sz="2000" dirty="0" err="1" smtClean="0"/>
              <a:t>www.computerscienceonline.org</a:t>
            </a:r>
            <a:r>
              <a:rPr lang="en-US" sz="2000" dirty="0" smtClean="0"/>
              <a:t>/software-engineering</a:t>
            </a:r>
            <a:r>
              <a:rPr lang="en-US" sz="2800" dirty="0" smtClean="0"/>
              <a:t>/</a:t>
            </a:r>
            <a:endParaRPr lang="en-US" sz="2800" dirty="0"/>
          </a:p>
        </p:txBody>
      </p:sp>
    </p:spTree>
    <p:extLst>
      <p:ext uri="{BB962C8B-B14F-4D97-AF65-F5344CB8AC3E}">
        <p14:creationId xmlns:p14="http://schemas.microsoft.com/office/powerpoint/2010/main" val="32626019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work</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cap="all" dirty="0"/>
              <a:t>APPLICATIONS DEVELOPMENT</a:t>
            </a:r>
            <a:endParaRPr lang="en-US" dirty="0"/>
          </a:p>
          <a:p>
            <a:r>
              <a:rPr lang="en-US" dirty="0"/>
              <a:t>Problem solving-based, non-Web-based software development that includes programming languages such as Java and C#. </a:t>
            </a:r>
            <a:r>
              <a:rPr lang="en-US" dirty="0" smtClean="0"/>
              <a:t/>
            </a:r>
            <a:br>
              <a:rPr lang="en-US" dirty="0" smtClean="0"/>
            </a:br>
            <a:endParaRPr lang="en-US" dirty="0"/>
          </a:p>
          <a:p>
            <a:pPr marL="0" indent="0">
              <a:buNone/>
            </a:pPr>
            <a:r>
              <a:rPr lang="en-US" cap="all" dirty="0"/>
              <a:t>SYSTEMS DEVELOPMENT</a:t>
            </a:r>
            <a:endParaRPr lang="en-US" dirty="0"/>
          </a:p>
          <a:p>
            <a:r>
              <a:rPr lang="en-US" dirty="0"/>
              <a:t>Designing and coding background software created to support application development; includes program languages like C and C++</a:t>
            </a:r>
            <a:r>
              <a:rPr lang="en-US" dirty="0" smtClean="0"/>
              <a:t>.</a:t>
            </a:r>
            <a:br>
              <a:rPr lang="en-US" dirty="0" smtClean="0"/>
            </a:br>
            <a:endParaRPr lang="en-US" dirty="0"/>
          </a:p>
          <a:p>
            <a:pPr marL="0" indent="0">
              <a:buNone/>
            </a:pPr>
            <a:r>
              <a:rPr lang="en-US" cap="all" dirty="0"/>
              <a:t>WEB DEVELOPMENT</a:t>
            </a:r>
            <a:endParaRPr lang="en-US" dirty="0"/>
          </a:p>
          <a:p>
            <a:r>
              <a:rPr lang="en-US" dirty="0"/>
              <a:t>Designing software or applications to run in a Web browser and used programming languages such as HTML, JavaScript and PHP. </a:t>
            </a:r>
            <a:r>
              <a:rPr lang="en-US" dirty="0" smtClean="0"/>
              <a:t/>
            </a:r>
            <a:br>
              <a:rPr lang="en-US" dirty="0" smtClean="0"/>
            </a:br>
            <a:endParaRPr lang="en-US" dirty="0"/>
          </a:p>
          <a:p>
            <a:pPr marL="0" indent="0">
              <a:buNone/>
            </a:pPr>
            <a:r>
              <a:rPr lang="en-US" cap="all" dirty="0"/>
              <a:t>EMBEDDED SYSTEMS DEVELOPMENT</a:t>
            </a:r>
            <a:endParaRPr lang="en-US" dirty="0"/>
          </a:p>
          <a:p>
            <a:r>
              <a:rPr lang="en-US" dirty="0"/>
              <a:t>Designing computing systems and software to work on non-computing devices, such as automobiles. Uses programming languages such as C and assembly languages</a:t>
            </a:r>
            <a:r>
              <a:rPr lang="en-US" dirty="0" smtClean="0"/>
              <a:t>.  (But see note, below here.)</a:t>
            </a:r>
            <a:endParaRPr lang="en-US" dirty="0"/>
          </a:p>
          <a:p>
            <a:pPr marL="0" indent="0">
              <a:buNone/>
            </a:pPr>
            <a:endParaRPr lang="en-US" dirty="0"/>
          </a:p>
        </p:txBody>
      </p:sp>
    </p:spTree>
    <p:extLst>
      <p:ext uri="{BB962C8B-B14F-4D97-AF65-F5344CB8AC3E}">
        <p14:creationId xmlns:p14="http://schemas.microsoft.com/office/powerpoint/2010/main" val="34761293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career paths</a:t>
            </a:r>
            <a:endParaRPr lang="en-US" dirty="0"/>
          </a:p>
        </p:txBody>
      </p:sp>
      <p:sp>
        <p:nvSpPr>
          <p:cNvPr id="4" name="TextBox 3"/>
          <p:cNvSpPr txBox="1"/>
          <p:nvPr/>
        </p:nvSpPr>
        <p:spPr>
          <a:xfrm>
            <a:off x="166992" y="1600200"/>
            <a:ext cx="2005514" cy="369332"/>
          </a:xfrm>
          <a:prstGeom prst="rect">
            <a:avLst/>
          </a:prstGeom>
          <a:noFill/>
        </p:spPr>
        <p:txBody>
          <a:bodyPr wrap="none" rtlCol="0">
            <a:spAutoFit/>
          </a:bodyPr>
          <a:lstStyle/>
          <a:p>
            <a:r>
              <a:rPr lang="en-US" b="1" dirty="0" smtClean="0"/>
              <a:t>Typical starting job</a:t>
            </a:r>
            <a:endParaRPr lang="en-US" b="1" dirty="0"/>
          </a:p>
        </p:txBody>
      </p:sp>
      <p:sp>
        <p:nvSpPr>
          <p:cNvPr id="5" name="TextBox 4"/>
          <p:cNvSpPr txBox="1"/>
          <p:nvPr/>
        </p:nvSpPr>
        <p:spPr>
          <a:xfrm>
            <a:off x="3432330" y="1562100"/>
            <a:ext cx="1454244" cy="369332"/>
          </a:xfrm>
          <a:prstGeom prst="rect">
            <a:avLst/>
          </a:prstGeom>
          <a:noFill/>
        </p:spPr>
        <p:txBody>
          <a:bodyPr wrap="none" rtlCol="0">
            <a:spAutoFit/>
          </a:bodyPr>
          <a:lstStyle/>
          <a:p>
            <a:r>
              <a:rPr lang="en-US" b="1" dirty="0" smtClean="0"/>
              <a:t>Later options</a:t>
            </a:r>
            <a:endParaRPr lang="en-US" b="1" dirty="0"/>
          </a:p>
        </p:txBody>
      </p:sp>
      <p:sp>
        <p:nvSpPr>
          <p:cNvPr id="6" name="TextBox 5"/>
          <p:cNvSpPr txBox="1"/>
          <p:nvPr/>
        </p:nvSpPr>
        <p:spPr>
          <a:xfrm>
            <a:off x="6035830" y="1536700"/>
            <a:ext cx="3018775" cy="369332"/>
          </a:xfrm>
          <a:prstGeom prst="rect">
            <a:avLst/>
          </a:prstGeom>
          <a:noFill/>
        </p:spPr>
        <p:txBody>
          <a:bodyPr wrap="none" rtlCol="0">
            <a:spAutoFit/>
          </a:bodyPr>
          <a:lstStyle/>
          <a:p>
            <a:r>
              <a:rPr lang="en-US" b="1" dirty="0" smtClean="0"/>
              <a:t>Possible fan-outs / end states</a:t>
            </a:r>
            <a:endParaRPr lang="en-US" b="1" dirty="0"/>
          </a:p>
        </p:txBody>
      </p:sp>
      <p:sp>
        <p:nvSpPr>
          <p:cNvPr id="7" name="TextBox 6"/>
          <p:cNvSpPr txBox="1"/>
          <p:nvPr/>
        </p:nvSpPr>
        <p:spPr>
          <a:xfrm>
            <a:off x="166992" y="2540000"/>
            <a:ext cx="2823008" cy="2585323"/>
          </a:xfrm>
          <a:prstGeom prst="rect">
            <a:avLst/>
          </a:prstGeom>
          <a:noFill/>
        </p:spPr>
        <p:txBody>
          <a:bodyPr wrap="none" rtlCol="0">
            <a:spAutoFit/>
          </a:bodyPr>
          <a:lstStyle/>
          <a:p>
            <a:r>
              <a:rPr lang="en-US" dirty="0" smtClean="0"/>
              <a:t>Software product developer </a:t>
            </a:r>
          </a:p>
          <a:p>
            <a:r>
              <a:rPr lang="en-US" dirty="0" smtClean="0"/>
              <a:t>(on many kinds of systems)</a:t>
            </a:r>
          </a:p>
          <a:p>
            <a:endParaRPr lang="en-US" dirty="0" smtClean="0"/>
          </a:p>
          <a:p>
            <a:r>
              <a:rPr lang="en-US" dirty="0" smtClean="0"/>
              <a:t>Software QA (testing)</a:t>
            </a:r>
          </a:p>
          <a:p>
            <a:endParaRPr lang="en-US" dirty="0"/>
          </a:p>
          <a:p>
            <a:r>
              <a:rPr lang="en-US" dirty="0" smtClean="0"/>
              <a:t>Building software for </a:t>
            </a:r>
          </a:p>
          <a:p>
            <a:r>
              <a:rPr lang="en-US" dirty="0" smtClean="0"/>
              <a:t>multi-disciplinary systems</a:t>
            </a:r>
          </a:p>
          <a:p>
            <a:endParaRPr lang="en-US" dirty="0"/>
          </a:p>
          <a:p>
            <a:r>
              <a:rPr lang="en-US" dirty="0" smtClean="0"/>
              <a:t>Software IT developer</a:t>
            </a:r>
          </a:p>
        </p:txBody>
      </p:sp>
      <p:sp>
        <p:nvSpPr>
          <p:cNvPr id="8" name="TextBox 7"/>
          <p:cNvSpPr txBox="1"/>
          <p:nvPr/>
        </p:nvSpPr>
        <p:spPr>
          <a:xfrm>
            <a:off x="3432330" y="2186800"/>
            <a:ext cx="1934056" cy="3970318"/>
          </a:xfrm>
          <a:prstGeom prst="rect">
            <a:avLst/>
          </a:prstGeom>
          <a:noFill/>
        </p:spPr>
        <p:txBody>
          <a:bodyPr wrap="none" rtlCol="0">
            <a:spAutoFit/>
          </a:bodyPr>
          <a:lstStyle/>
          <a:p>
            <a:r>
              <a:rPr lang="en-US" dirty="0" smtClean="0"/>
              <a:t>Software</a:t>
            </a:r>
          </a:p>
          <a:p>
            <a:r>
              <a:rPr lang="en-US" dirty="0" smtClean="0"/>
              <a:t>designer</a:t>
            </a:r>
          </a:p>
          <a:p>
            <a:endParaRPr lang="en-US" dirty="0"/>
          </a:p>
          <a:p>
            <a:r>
              <a:rPr lang="en-US" dirty="0" smtClean="0"/>
              <a:t>Software or </a:t>
            </a:r>
          </a:p>
          <a:p>
            <a:r>
              <a:rPr lang="en-US" dirty="0" smtClean="0"/>
              <a:t>systems</a:t>
            </a:r>
          </a:p>
          <a:p>
            <a:r>
              <a:rPr lang="en-US" dirty="0" smtClean="0"/>
              <a:t>architect</a:t>
            </a:r>
          </a:p>
          <a:p>
            <a:endParaRPr lang="en-US" dirty="0"/>
          </a:p>
          <a:p>
            <a:r>
              <a:rPr lang="en-US" dirty="0" smtClean="0"/>
              <a:t>Project manager</a:t>
            </a:r>
          </a:p>
          <a:p>
            <a:endParaRPr lang="en-US" dirty="0"/>
          </a:p>
          <a:p>
            <a:r>
              <a:rPr lang="en-US" dirty="0" smtClean="0"/>
              <a:t>Resource manager</a:t>
            </a:r>
          </a:p>
          <a:p>
            <a:endParaRPr lang="en-US" dirty="0"/>
          </a:p>
          <a:p>
            <a:r>
              <a:rPr lang="en-US" dirty="0" smtClean="0"/>
              <a:t>Systems analyst</a:t>
            </a:r>
          </a:p>
          <a:p>
            <a:endParaRPr lang="en-US" dirty="0"/>
          </a:p>
          <a:p>
            <a:r>
              <a:rPr lang="en-US" dirty="0" smtClean="0"/>
              <a:t>Product manager</a:t>
            </a:r>
            <a:endParaRPr lang="en-US" dirty="0"/>
          </a:p>
        </p:txBody>
      </p:sp>
      <p:sp>
        <p:nvSpPr>
          <p:cNvPr id="9" name="TextBox 8"/>
          <p:cNvSpPr txBox="1"/>
          <p:nvPr/>
        </p:nvSpPr>
        <p:spPr>
          <a:xfrm>
            <a:off x="6023130" y="1930400"/>
            <a:ext cx="2672526" cy="4801315"/>
          </a:xfrm>
          <a:prstGeom prst="rect">
            <a:avLst/>
          </a:prstGeom>
          <a:noFill/>
        </p:spPr>
        <p:txBody>
          <a:bodyPr wrap="none" rtlCol="0">
            <a:spAutoFit/>
          </a:bodyPr>
          <a:lstStyle/>
          <a:p>
            <a:r>
              <a:rPr lang="en-US" dirty="0" smtClean="0"/>
              <a:t>Director of Engineering</a:t>
            </a:r>
          </a:p>
          <a:p>
            <a:endParaRPr lang="en-US" dirty="0"/>
          </a:p>
          <a:p>
            <a:r>
              <a:rPr lang="en-US" dirty="0" smtClean="0"/>
              <a:t>Entrepreneur / CEO</a:t>
            </a:r>
          </a:p>
          <a:p>
            <a:endParaRPr lang="en-US" dirty="0"/>
          </a:p>
          <a:p>
            <a:r>
              <a:rPr lang="en-US" dirty="0" smtClean="0"/>
              <a:t>Human interface specialist</a:t>
            </a:r>
          </a:p>
          <a:p>
            <a:endParaRPr lang="en-US" dirty="0"/>
          </a:p>
          <a:p>
            <a:r>
              <a:rPr lang="en-US" dirty="0" smtClean="0"/>
              <a:t>Data engineer</a:t>
            </a:r>
          </a:p>
          <a:p>
            <a:endParaRPr lang="en-US" dirty="0"/>
          </a:p>
          <a:p>
            <a:r>
              <a:rPr lang="en-US" dirty="0" smtClean="0"/>
              <a:t>Network engineer</a:t>
            </a:r>
          </a:p>
          <a:p>
            <a:endParaRPr lang="en-US" dirty="0"/>
          </a:p>
          <a:p>
            <a:r>
              <a:rPr lang="en-US" dirty="0" smtClean="0"/>
              <a:t>Technical writer</a:t>
            </a:r>
          </a:p>
          <a:p>
            <a:endParaRPr lang="en-US" dirty="0"/>
          </a:p>
          <a:p>
            <a:r>
              <a:rPr lang="en-US" dirty="0" smtClean="0"/>
              <a:t>Chief Information Officer</a:t>
            </a:r>
          </a:p>
          <a:p>
            <a:endParaRPr lang="en-US" dirty="0"/>
          </a:p>
          <a:p>
            <a:r>
              <a:rPr lang="en-US" dirty="0" smtClean="0"/>
              <a:t>Product lines architect</a:t>
            </a:r>
          </a:p>
          <a:p>
            <a:endParaRPr lang="en-US" dirty="0"/>
          </a:p>
          <a:p>
            <a:r>
              <a:rPr lang="en-US" dirty="0" smtClean="0"/>
              <a:t>Software product sales</a:t>
            </a:r>
            <a:endParaRPr lang="en-US" dirty="0"/>
          </a:p>
        </p:txBody>
      </p:sp>
      <p:sp>
        <p:nvSpPr>
          <p:cNvPr id="10" name="TextBox 9"/>
          <p:cNvSpPr txBox="1"/>
          <p:nvPr/>
        </p:nvSpPr>
        <p:spPr>
          <a:xfrm>
            <a:off x="210604" y="5787786"/>
            <a:ext cx="2008445" cy="646331"/>
          </a:xfrm>
          <a:prstGeom prst="rect">
            <a:avLst/>
          </a:prstGeom>
          <a:noFill/>
        </p:spPr>
        <p:txBody>
          <a:bodyPr wrap="none" rtlCol="0">
            <a:spAutoFit/>
          </a:bodyPr>
          <a:lstStyle/>
          <a:p>
            <a:r>
              <a:rPr lang="en-US" dirty="0" smtClean="0">
                <a:solidFill>
                  <a:schemeClr val="accent1"/>
                </a:solidFill>
              </a:rPr>
              <a:t>Sample career path</a:t>
            </a:r>
          </a:p>
          <a:p>
            <a:r>
              <a:rPr lang="en-US" dirty="0" smtClean="0">
                <a:solidFill>
                  <a:schemeClr val="accent1"/>
                </a:solidFill>
              </a:rPr>
              <a:t>shown with arrows</a:t>
            </a:r>
            <a:endParaRPr lang="en-US" dirty="0">
              <a:solidFill>
                <a:schemeClr val="accent1"/>
              </a:solidFill>
            </a:endParaRPr>
          </a:p>
        </p:txBody>
      </p:sp>
      <p:sp>
        <p:nvSpPr>
          <p:cNvPr id="11" name="Oval 10"/>
          <p:cNvSpPr/>
          <p:nvPr/>
        </p:nvSpPr>
        <p:spPr>
          <a:xfrm>
            <a:off x="142332" y="2318079"/>
            <a:ext cx="2823008" cy="11093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30070" y="2034003"/>
            <a:ext cx="1744174" cy="91262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282470" y="3945276"/>
            <a:ext cx="2083916" cy="65343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11570" y="4566178"/>
            <a:ext cx="2083916" cy="65343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00805" y="2408605"/>
            <a:ext cx="2421729" cy="65343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Curved Connector 16"/>
          <p:cNvCxnSpPr>
            <a:stCxn id="11" idx="7"/>
            <a:endCxn id="12" idx="1"/>
          </p:cNvCxnSpPr>
          <p:nvPr/>
        </p:nvCxnSpPr>
        <p:spPr>
          <a:xfrm rot="5400000" flipH="1" flipV="1">
            <a:off x="2812264" y="1907310"/>
            <a:ext cx="312890" cy="833578"/>
          </a:xfrm>
          <a:prstGeom prst="curvedConnector3">
            <a:avLst>
              <a:gd name="adj1" fmla="val 21577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stCxn id="12" idx="6"/>
            <a:endCxn id="13" idx="7"/>
          </p:cNvCxnSpPr>
          <p:nvPr/>
        </p:nvCxnSpPr>
        <p:spPr>
          <a:xfrm>
            <a:off x="4874244" y="2490316"/>
            <a:ext cx="186960" cy="155065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3" idx="6"/>
            <a:endCxn id="14" idx="6"/>
          </p:cNvCxnSpPr>
          <p:nvPr/>
        </p:nvCxnSpPr>
        <p:spPr>
          <a:xfrm>
            <a:off x="5366386" y="4271995"/>
            <a:ext cx="29100" cy="620902"/>
          </a:xfrm>
          <a:prstGeom prst="curvedConnector3">
            <a:avLst>
              <a:gd name="adj1" fmla="val 88556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4" idx="6"/>
            <a:endCxn id="15" idx="2"/>
          </p:cNvCxnSpPr>
          <p:nvPr/>
        </p:nvCxnSpPr>
        <p:spPr>
          <a:xfrm flipV="1">
            <a:off x="5395486" y="2735324"/>
            <a:ext cx="505319" cy="2157573"/>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0296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343</TotalTime>
  <Words>3076</Words>
  <Application>Microsoft Macintosh PowerPoint</Application>
  <PresentationFormat>On-screen Show (4:3)</PresentationFormat>
  <Paragraphs>316</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Software engineering careers</vt:lpstr>
      <vt:lpstr>Will there be jobs?</vt:lpstr>
      <vt:lpstr>STEM career comparisons</vt:lpstr>
      <vt:lpstr>What will you do?</vt:lpstr>
      <vt:lpstr>Typical activities</vt:lpstr>
      <vt:lpstr>Growing trend -- The teams are “Agile”</vt:lpstr>
      <vt:lpstr>Is it rewarding?</vt:lpstr>
      <vt:lpstr>Typical work</vt:lpstr>
      <vt:lpstr>Typical career paths</vt:lpstr>
      <vt:lpstr>Trends</vt:lpstr>
      <vt:lpstr>Cool places to work</vt:lpstr>
      <vt:lpstr>What’s it like?</vt:lpstr>
      <vt:lpstr>Rose-Hulman’s CS and SE programs</vt:lpstr>
      <vt:lpstr>Rose’s department is “CSSE”</vt:lpstr>
      <vt:lpstr>A modest proposal</vt:lpstr>
      <vt:lpstr>Or, Maybe you want to be an ME?</vt:lpstr>
    </vt:vector>
  </TitlesOfParts>
  <Manager/>
  <Company>Rose-Hulman Institute of Technology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careers</dc:title>
  <dc:subject/>
  <dc:creator>Steve Chenoweth</dc:creator>
  <cp:keywords/>
  <dc:description/>
  <cp:lastModifiedBy>Steve Chenoweth</cp:lastModifiedBy>
  <cp:revision>55</cp:revision>
  <cp:lastPrinted>2019-06-25T09:42:26Z</cp:lastPrinted>
  <dcterms:created xsi:type="dcterms:W3CDTF">2018-07-11T21:31:19Z</dcterms:created>
  <dcterms:modified xsi:type="dcterms:W3CDTF">2019-06-25T10:19:57Z</dcterms:modified>
  <cp:category/>
</cp:coreProperties>
</file>